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7e7dea9ce114b83" /><Relationship Type="http://schemas.openxmlformats.org/officeDocument/2006/relationships/extended-properties" Target="/docProps/app.xml" Id="R89ab78ec3918411e" /><Relationship Type="http://schemas.openxmlformats.org/officeDocument/2006/relationships/officeDocument" Target="/ppt/presentation.xml" Id="R567bd9c51001489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d96f614181342c3"/>
  </p:sldMasterIdLst>
  <p:notesMasterIdLst>
    <p:notesMasterId xmlns:r="http://schemas.openxmlformats.org/officeDocument/2006/relationships" r:id="R123bad53ccaa402a"/>
  </p:notesMasterIdLst>
  <p:sldIdLst>
    <p:sldId xmlns:r="http://schemas.openxmlformats.org/officeDocument/2006/relationships" id="256" r:id="R6097f2bb3f7d4d15"/>
    <p:sldId xmlns:r="http://schemas.openxmlformats.org/officeDocument/2006/relationships" id="257" r:id="R07981dfdf87b4c53"/>
    <p:sldId xmlns:r="http://schemas.openxmlformats.org/officeDocument/2006/relationships" id="258" r:id="R77bdb9bfe4a646dd"/>
    <p:sldId xmlns:r="http://schemas.openxmlformats.org/officeDocument/2006/relationships" id="259" r:id="Re992711e43de4650"/>
    <p:sldId xmlns:r="http://schemas.openxmlformats.org/officeDocument/2006/relationships" id="260" r:id="Rd166715121774b82"/>
    <p:sldId xmlns:r="http://schemas.openxmlformats.org/officeDocument/2006/relationships" id="261" r:id="R42874fa3f92b47a6"/>
    <p:sldId xmlns:r="http://schemas.openxmlformats.org/officeDocument/2006/relationships" id="262" r:id="R03915cd5e34c4d6b"/>
    <p:sldId xmlns:r="http://schemas.openxmlformats.org/officeDocument/2006/relationships" id="263" r:id="R575b51e802a24393"/>
    <p:sldId xmlns:r="http://schemas.openxmlformats.org/officeDocument/2006/relationships" id="264" r:id="R761eb24743b9421d"/>
    <p:sldId xmlns:r="http://schemas.openxmlformats.org/officeDocument/2006/relationships" id="265" r:id="Rcc2b1c19534e428a"/>
    <p:sldId xmlns:r="http://schemas.openxmlformats.org/officeDocument/2006/relationships" id="266" r:id="R21b1242657c04a9a"/>
    <p:sldId xmlns:r="http://schemas.openxmlformats.org/officeDocument/2006/relationships" id="267" r:id="R423d754a600b4dcd"/>
    <p:sldId xmlns:r="http://schemas.openxmlformats.org/officeDocument/2006/relationships" id="268" r:id="R704303eae22841ce"/>
    <p:sldId xmlns:r="http://schemas.openxmlformats.org/officeDocument/2006/relationships" id="269" r:id="R2b4b17446b0e47dc"/>
    <p:sldId xmlns:r="http://schemas.openxmlformats.org/officeDocument/2006/relationships" id="270" r:id="R5bda4432f3954d12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dc36be1757a408b" /><Relationship Type="http://schemas.openxmlformats.org/officeDocument/2006/relationships/slideMaster" Target="/ppt/slideMasters/slideMaster1.xml" Id="R8d96f614181342c3" /><Relationship Type="http://schemas.openxmlformats.org/officeDocument/2006/relationships/notesMaster" Target="/ppt/notesMasters/notesMaster1.xml" Id="R123bad53ccaa402a" /><Relationship Type="http://schemas.openxmlformats.org/officeDocument/2006/relationships/presProps" Target="/ppt/presProps.xml" Id="Rd60f1db938c2448d" /><Relationship Type="http://schemas.openxmlformats.org/officeDocument/2006/relationships/tableStyles" Target="/ppt/tableStyles.xml" Id="Red419519ec884486" /><Relationship Type="http://schemas.openxmlformats.org/officeDocument/2006/relationships/slide" Target="/ppt/slides/slide1.xml" Id="R6097f2bb3f7d4d15" /><Relationship Type="http://schemas.openxmlformats.org/officeDocument/2006/relationships/slide" Target="/ppt/slides/slide2.xml" Id="R07981dfdf87b4c53" /><Relationship Type="http://schemas.openxmlformats.org/officeDocument/2006/relationships/slide" Target="/ppt/slides/slide3.xml" Id="R77bdb9bfe4a646dd" /><Relationship Type="http://schemas.openxmlformats.org/officeDocument/2006/relationships/slide" Target="/ppt/slides/slide4.xml" Id="Re992711e43de4650" /><Relationship Type="http://schemas.openxmlformats.org/officeDocument/2006/relationships/slide" Target="/ppt/slides/slide5.xml" Id="Rd166715121774b82" /><Relationship Type="http://schemas.openxmlformats.org/officeDocument/2006/relationships/slide" Target="/ppt/slides/slide6.xml" Id="R42874fa3f92b47a6" /><Relationship Type="http://schemas.openxmlformats.org/officeDocument/2006/relationships/slide" Target="/ppt/slides/slide7.xml" Id="R03915cd5e34c4d6b" /><Relationship Type="http://schemas.openxmlformats.org/officeDocument/2006/relationships/slide" Target="/ppt/slides/slide8.xml" Id="R575b51e802a24393" /><Relationship Type="http://schemas.openxmlformats.org/officeDocument/2006/relationships/slide" Target="/ppt/slides/slide9.xml" Id="R761eb24743b9421d" /><Relationship Type="http://schemas.openxmlformats.org/officeDocument/2006/relationships/slide" Target="/ppt/slides/slide10.xml" Id="Rcc2b1c19534e428a" /><Relationship Type="http://schemas.openxmlformats.org/officeDocument/2006/relationships/slide" Target="/ppt/slides/slide11.xml" Id="R21b1242657c04a9a" /><Relationship Type="http://schemas.openxmlformats.org/officeDocument/2006/relationships/slide" Target="/ppt/slides/slide12.xml" Id="R423d754a600b4dcd" /><Relationship Type="http://schemas.openxmlformats.org/officeDocument/2006/relationships/slide" Target="/ppt/slides/slide13.xml" Id="R704303eae22841ce" /><Relationship Type="http://schemas.openxmlformats.org/officeDocument/2006/relationships/slide" Target="/ppt/slides/slide14.xml" Id="R2b4b17446b0e47dc" /><Relationship Type="http://schemas.openxmlformats.org/officeDocument/2006/relationships/slide" Target="/ppt/slides/slide15.xml" Id="R5bda4432f3954d1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cf3388f637746f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dd9bbaa88734937" /><Relationship Type="http://schemas.openxmlformats.org/officeDocument/2006/relationships/notesMaster" Target="/ppt/notesMasters/notesMaster1.xml" Id="R337497655680478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6129c7c34a8406e" /><Relationship Type="http://schemas.openxmlformats.org/officeDocument/2006/relationships/notesMaster" Target="/ppt/notesMasters/notesMaster1.xml" Id="R86594c25d29d470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c795bd551cc4ce9" /><Relationship Type="http://schemas.openxmlformats.org/officeDocument/2006/relationships/notesMaster" Target="/ppt/notesMasters/notesMaster1.xml" Id="R0380f5d800a1404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4483fd5f8ce461a" /><Relationship Type="http://schemas.openxmlformats.org/officeDocument/2006/relationships/notesMaster" Target="/ppt/notesMasters/notesMaster1.xml" Id="R313ba154080b49a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febf4b3bb7849c7" /><Relationship Type="http://schemas.openxmlformats.org/officeDocument/2006/relationships/notesMaster" Target="/ppt/notesMasters/notesMaster1.xml" Id="R7a464f7cac5a40b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2e684d01a9e4a57" /><Relationship Type="http://schemas.openxmlformats.org/officeDocument/2006/relationships/notesMaster" Target="/ppt/notesMasters/notesMaster1.xml" Id="R865f5a3fdc8946f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a81de46acd7462a" /><Relationship Type="http://schemas.openxmlformats.org/officeDocument/2006/relationships/notesMaster" Target="/ppt/notesMasters/notesMaster1.xml" Id="R5eebca51950e4fa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cf1aff635d84042" /><Relationship Type="http://schemas.openxmlformats.org/officeDocument/2006/relationships/notesMaster" Target="/ppt/notesMasters/notesMaster1.xml" Id="Rfcfc163109214bd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2af17705d6944d8" /><Relationship Type="http://schemas.openxmlformats.org/officeDocument/2006/relationships/notesMaster" Target="/ppt/notesMasters/notesMaster1.xml" Id="R9fd0940e811c458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bafaaa040c64d48" /><Relationship Type="http://schemas.openxmlformats.org/officeDocument/2006/relationships/notesMaster" Target="/ppt/notesMasters/notesMaster1.xml" Id="R59254d1e2ed1419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1686300380a4d93" /><Relationship Type="http://schemas.openxmlformats.org/officeDocument/2006/relationships/notesMaster" Target="/ppt/notesMasters/notesMaster1.xml" Id="R84ed7cb410cb404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0e4e01d0c0a4fba" /><Relationship Type="http://schemas.openxmlformats.org/officeDocument/2006/relationships/notesMaster" Target="/ppt/notesMasters/notesMaster1.xml" Id="Reaf4aac708dc483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5ccab2b30674c65" /><Relationship Type="http://schemas.openxmlformats.org/officeDocument/2006/relationships/notesMaster" Target="/ppt/notesMasters/notesMaster1.xml" Id="R453111489db242e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97cec18435f4d39" /><Relationship Type="http://schemas.openxmlformats.org/officeDocument/2006/relationships/notesMaster" Target="/ppt/notesMasters/notesMaster1.xml" Id="R53594fc880bf4e3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319d075a4054861" /><Relationship Type="http://schemas.openxmlformats.org/officeDocument/2006/relationships/notesMaster" Target="/ppt/notesMasters/notesMaster1.xml" Id="Rbc1e96dc524a476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Satzung_Krippe_und_Kiga_Endfassung_2024-2025.pdf, Seiten 1-6.</a:t>
            </a:r>
          </a:p>
          <a:p xmlns:a="http://schemas.openxmlformats.org/drawingml/2006/main">
            <a:r>
              <a:t>- Kiga-_und_Krippenoednung__2026-2028.pdf_signed.pdf.pdf, Seiten 1-6.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Satzung_Krippe_und_Kiga_Endfassung_2024-2025.pdf, Seite 1 und Seite 6 (§ 11).</a:t>
            </a:r>
          </a:p>
          <a:p xmlns:a="http://schemas.openxmlformats.org/drawingml/2006/main">
            <a:r>
              <a:t>- Kiga-_und_Krippenoednung__2026-2028.pdf_signed.pdf.pdf, Seite 1 und Seite 6 (§ 11).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Beide Originalordnungen, Gliederung der §§ 1-11, Seiten 1-6.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Beide Originalordnungen, § 2 Aufnahme, Seiten 1-2.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Beide Originalordnungen, § 3 Abs. 1-2 und § 4 Abs. 2-5, Seiten 2-3.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Beide Originalordnungen, § 3 Änderungen, Abmeldung, Kündigung, Seiten 2-3.</a:t>
            </a:r>
          </a:p>
          <a:p xmlns:a="http://schemas.openxmlformats.org/drawingml/2006/main">
            <a:r>
              <a:t>- Beide Originalordnungen, § 5 Ferien und Schließung, Seite 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Satzung_Krippe_und_Kiga_Endfassung_2024-2025.pdf, § 6, Seite 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Satzung_Krippe_und_Kiga_Endfassung_2024-2025.pdf, § 6, Seiten 3-4.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Beide Originalordnungen, §§ 7-9, Seiten 5-6.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Beide Originalordnungen, § 8 Regelung in Krankheitsfällen, Seiten 5-6.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Vergleich beider Originalordnungen, Seite 1, § 6 auf Seite 4 und § 11 auf Seite 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Kiga-_und_Krippenoednung__2026-2028.pdf_signed.pdf.pdf, § 6, Seite 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Kiga-_und_Krippenoednung__2026-2028.pdf_signed.pdf.pdf, § 6, Seite 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Satzung_Krippe_und_Kiga_Endfassung_2024-2025.pdf, § 6, Seite 4.</a:t>
            </a:r>
          </a:p>
          <a:p xmlns:a="http://schemas.openxmlformats.org/drawingml/2006/main">
            <a:r>
              <a:t>- Kiga-_und_Krippenoednung__2026-2028.pdf_signed.pdf.pdf, § 6, Seite 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Satzung_Krippe_und_Kiga_Endfassung_2024-2025.pdf, Seiten 1-6.</a:t>
            </a:r>
          </a:p>
          <a:p xmlns:a="http://schemas.openxmlformats.org/drawingml/2006/main">
            <a:r>
              <a:t>- Kiga-_und_Krippenoednung__2026-2028.pdf_signed.pdf.pdf, Seiten 1-6.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0df4a3ac47414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bf0af64d3ad445e" /><Relationship Type="http://schemas.openxmlformats.org/officeDocument/2006/relationships/slideLayout" Target="/ppt/slideLayouts/slideLayout1.xml" Id="R9dfeeed3ff104f5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dfeeed3ff104f5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046ff0030f456b" /><Relationship Type="http://schemas.openxmlformats.org/officeDocument/2006/relationships/notesSlide" Target="/ppt/notesSlides/notesSlide1.xml" Id="R5ba16c12a4c942a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178cb80d2748b9" /><Relationship Type="http://schemas.openxmlformats.org/officeDocument/2006/relationships/notesSlide" Target="/ppt/notesSlides/notesSlide2.xml" Id="Rdd5e96272c194fd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825d615b274064" /><Relationship Type="http://schemas.openxmlformats.org/officeDocument/2006/relationships/notesSlide" Target="/ppt/notesSlides/notesSlide3.xml" Id="R14be91fa7017492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e8b82f1ff14a3c" /><Relationship Type="http://schemas.openxmlformats.org/officeDocument/2006/relationships/notesSlide" Target="/ppt/notesSlides/notesSlide4.xml" Id="R6f86770dc9944ef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48655f58c048d5" /><Relationship Type="http://schemas.openxmlformats.org/officeDocument/2006/relationships/notesSlide" Target="/ppt/notesSlides/notesSlide5.xml" Id="R0452a704456041b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981d2ee89f4786" /><Relationship Type="http://schemas.openxmlformats.org/officeDocument/2006/relationships/notesSlide" Target="/ppt/notesSlides/notesSlide6.xml" Id="R6c3fad454d4e4bf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8b455954e94772" /><Relationship Type="http://schemas.openxmlformats.org/officeDocument/2006/relationships/notesSlide" Target="/ppt/notesSlides/notesSlide7.xml" Id="R47b13a2d38cc483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a3dbe4384d41a1" /><Relationship Type="http://schemas.openxmlformats.org/officeDocument/2006/relationships/notesSlide" Target="/ppt/notesSlides/notesSlide8.xml" Id="R4dd2c71386c8414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b1403c42b24e74" /><Relationship Type="http://schemas.openxmlformats.org/officeDocument/2006/relationships/notesSlide" Target="/ppt/notesSlides/notesSlide9.xml" Id="R0898e710fb81434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cd76d13d9d499b" /><Relationship Type="http://schemas.openxmlformats.org/officeDocument/2006/relationships/notesSlide" Target="/ppt/notesSlides/notesSlide10.xml" Id="Rc03a88db781a499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5d9f4eb71a4af2" /><Relationship Type="http://schemas.openxmlformats.org/officeDocument/2006/relationships/notesSlide" Target="/ppt/notesSlides/notesSlide11.xml" Id="R6e6507cdb40c48f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0b3a3ca6504878" /><Relationship Type="http://schemas.openxmlformats.org/officeDocument/2006/relationships/notesSlide" Target="/ppt/notesSlides/notesSlide12.xml" Id="R2a81bbc0908e484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200fc32d4f4943" /><Relationship Type="http://schemas.openxmlformats.org/officeDocument/2006/relationships/notesSlide" Target="/ppt/notesSlides/notesSlide13.xml" Id="Rcbd5fb38ceb744d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e8a55d107c4ffd" /><Relationship Type="http://schemas.openxmlformats.org/officeDocument/2006/relationships/notesSlide" Target="/ppt/notesSlides/notesSlide14.xml" Id="Rfcbe35ab9a5642d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44b0a2d3e24ec3" /><Relationship Type="http://schemas.openxmlformats.org/officeDocument/2006/relationships/notesSlide" Target="/ppt/notesSlides/notesSlide15.xml" Id="Rf9b814dddb4b401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504E2128-074C-415C-BB62-6F58EF2AB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E02743-2E16-4488-A91D-52BB6FBE3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800100"/>
            <a:ext cx="2190750" cy="2190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4B4AD3-6D18-433B-87B5-46C9E6F79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286000"/>
            <a:ext cx="15240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1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4800" b="1">
                <a:solidFill>
                  <a:srgbClr val="4D4D4D"/>
                </a:solidFill>
              </a:defRPr>
            </a:pPr>
            <a:r>
              <a:rPr sz="4800" b="1">
                <a:solidFill>
                  <a:srgbClr val="4D4D4D"/>
                </a:solidFill>
              </a:rPr>
              <a:t>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1CFE07-2C2F-4E96-9991-D6AF4E673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3600450"/>
            <a:ext cx="2381250" cy="2381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FDD8BB-141B-4741-A827-8D6606F28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162050"/>
            <a:ext cx="6572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4D4D4D"/>
                </a:solidFill>
              </a:defRPr>
            </a:pPr>
            <a:r>
              <a:rPr sz="4200" b="1">
                <a:solidFill>
                  <a:srgbClr val="4D4D4D"/>
                </a:solidFill>
              </a:rPr>
              <a:t>Kita- und</a:t>
            </a:r>
          </a:p>
          <a:p xmlns:a="http://schemas.openxmlformats.org/drawingml/2006/main">
            <a:pPr algn="l">
              <a:defRPr sz="4200" b="1">
                <a:solidFill>
                  <a:srgbClr val="4D4D4D"/>
                </a:solidFill>
              </a:defRPr>
            </a:pPr>
            <a:r>
              <a:rPr sz="4200" b="1">
                <a:solidFill>
                  <a:srgbClr val="4D4D4D"/>
                </a:solidFill>
              </a:rPr>
              <a:t>Krippenordnung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42E953-C8EC-4A07-95B8-ACC28257A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48000"/>
            <a:ext cx="6096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064496"/>
                </a:solidFill>
              </a:defRPr>
            </a:pPr>
            <a:r>
              <a:rPr sz="1950" b="0">
                <a:solidFill>
                  <a:srgbClr val="064496"/>
                </a:solidFill>
              </a:rPr>
              <a:t>Visuelle Orientierung zu den Fassungen</a:t>
            </a:r>
          </a:p>
          <a:p xmlns:a="http://schemas.openxmlformats.org/drawingml/2006/main">
            <a:pPr algn="l">
              <a:defRPr sz="1950" b="0">
                <a:solidFill>
                  <a:srgbClr val="064496"/>
                </a:solidFill>
              </a:defRPr>
            </a:pPr>
            <a:r>
              <a:rPr sz="1950" b="0">
                <a:solidFill>
                  <a:srgbClr val="064496"/>
                </a:solidFill>
              </a:rPr>
              <a:t>2024-2026 und 2026-2028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A29D25-154A-4B32-BD2A-0EE863159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71950"/>
            <a:ext cx="4572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D1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171524-4315-4215-95D6-67E9976CE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9580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4D4D4D"/>
                </a:solidFill>
              </a:defRPr>
            </a:pPr>
            <a:r>
              <a:rPr sz="1800" b="1">
                <a:solidFill>
                  <a:srgbClr val="4D4D4D"/>
                </a:solidFill>
              </a:rPr>
              <a:t>Stadt Möckmühl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FD1305-1580-4563-B7BE-91C97AC72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000625"/>
            <a:ext cx="6572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727A76"/>
                </a:solidFill>
              </a:defRPr>
            </a:pPr>
            <a:r>
              <a:rPr sz="1350" b="0">
                <a:solidFill>
                  <a:srgbClr val="727A76"/>
                </a:solidFill>
              </a:rPr>
              <a:t>Aufnahme | Alltag | Beiträge | Gesundheit | Aufsicht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A6D680-0350-48CC-9510-9F8D17BB3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1912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727A76"/>
                </a:solidFill>
              </a:defRPr>
            </a:pPr>
            <a:r>
              <a:rPr sz="975" b="0">
                <a:solidFill>
                  <a:srgbClr val="727A76"/>
                </a:solidFill>
              </a:rPr>
              <a:t>Verbindlich bleibt der Wortlaut der jeweiligen Originalordnung.</a:t>
            </a:r>
          </a:p>
        </p:txBody>
      </p:sp>
    </p:spTree>
    <p:extLst>
      <p:ext uri="{BB962C8B-B14F-4D97-AF65-F5344CB8AC3E}">
        <p14:creationId xmlns:p14="http://schemas.microsoft.com/office/powerpoint/2010/main" val="2082741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E3DF9DDE-8FFB-42DF-9D70-EAD3E04E5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903110-8AFF-4996-A2DE-4493DCBCC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64496"/>
                </a:solidFill>
              </a:defRPr>
            </a:pPr>
            <a:r>
              <a:rPr sz="975" b="1">
                <a:solidFill>
                  <a:srgbClr val="064496"/>
                </a:solidFill>
              </a:rPr>
              <a:t>ORIENTIERUNG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E29E45-8E73-469D-9242-72CCFD389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55BD19-3D3D-49FE-B893-310F367CD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727A76"/>
                </a:solidFill>
              </a:defRPr>
            </a:pPr>
            <a:r>
              <a:rPr sz="825" b="0">
                <a:solidFill>
                  <a:srgbClr val="727A76"/>
                </a:solidFill>
              </a:rPr>
              <a:t>Stadt Möckmühl | Kita- und Krippenordnung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65FC76-83E4-4C0E-9C69-B8EC5AA46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727A76"/>
                </a:solidFill>
              </a:defRPr>
            </a:pPr>
            <a:r>
              <a:rPr sz="900" b="1">
                <a:solidFill>
                  <a:srgbClr val="727A76"/>
                </a:solidFill>
              </a:rPr>
              <a:t>02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4E88183-843D-43DD-9CF8-208757A4C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D4D4D"/>
                </a:solidFill>
              </a:defRPr>
            </a:pPr>
            <a:r>
              <a:rPr sz="2850" b="1">
                <a:solidFill>
                  <a:srgbClr val="4D4D4D"/>
                </a:solidFill>
              </a:rPr>
              <a:t>Zwei Fassungen regeln denselben Kita-Alltag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18708A-C905-421F-9C50-473D06DE2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71575"/>
            <a:ext cx="1028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727A76"/>
                </a:solidFill>
              </a:defRPr>
            </a:pPr>
            <a:r>
              <a:rPr sz="1425" b="0">
                <a:solidFill>
                  <a:srgbClr val="727A76"/>
                </a:solidFill>
              </a:rPr>
              <a:t>Die Struktur bleibt stabil; Zeiträume und einzelne Konditionen ändern sich.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3FC4E0-8EBB-4538-96B8-3C5673C8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333625"/>
            <a:ext cx="9620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A3A0BB-1494-4E06-ABE5-18E095986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990725"/>
            <a:ext cx="742950" cy="742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24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2CB238-EEEE-4E45-9367-3E6B980E8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1990725"/>
            <a:ext cx="742950" cy="742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1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4D4D4D"/>
                </a:solidFill>
              </a:defRPr>
            </a:pPr>
            <a:r>
              <a:rPr sz="1950" b="1">
                <a:solidFill>
                  <a:srgbClr val="4D4D4D"/>
                </a:solidFill>
              </a:rPr>
              <a:t>26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368D8B-7453-4571-9775-B236D12E4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1990725"/>
            <a:ext cx="742950" cy="742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28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D596BC-5ED5-4C48-9258-2BBC9064B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765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064496"/>
                </a:solidFill>
              </a:defRPr>
            </a:pPr>
            <a:r>
              <a:rPr sz="1500" b="1">
                <a:solidFill>
                  <a:srgbClr val="064496"/>
                </a:solidFill>
              </a:rPr>
              <a:t>01.09.2024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279C1D-7C48-45DE-829A-9ADDE40AE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28765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4D4D4D"/>
                </a:solidFill>
              </a:defRPr>
            </a:pPr>
            <a:r>
              <a:rPr sz="1500" b="1">
                <a:solidFill>
                  <a:srgbClr val="4D4D4D"/>
                </a:solidFill>
              </a:rPr>
              <a:t>01.09.2026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29AD8D-CD39-49BE-AA46-BCE78C269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8765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9B055"/>
                </a:solidFill>
              </a:defRPr>
            </a:pPr>
            <a:r>
              <a:rPr sz="1500" b="1">
                <a:solidFill>
                  <a:srgbClr val="19B055"/>
                </a:solidFill>
              </a:rPr>
              <a:t>2027/2028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532556-425E-42B6-9EA8-B29EDBCB2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2385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727A76"/>
                </a:solidFill>
              </a:defRPr>
            </a:pPr>
            <a:r>
              <a:rPr sz="1350" b="0">
                <a:solidFill>
                  <a:srgbClr val="727A76"/>
                </a:solidFill>
              </a:rPr>
              <a:t>Fassung 2024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4DAE4D-2B2E-4FC7-8975-7A1CCE723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32385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727A76"/>
                </a:solidFill>
              </a:defRPr>
            </a:pPr>
            <a:r>
              <a:rPr sz="1350" b="0">
                <a:solidFill>
                  <a:srgbClr val="727A76"/>
                </a:solidFill>
              </a:rPr>
              <a:t>Neue Fassung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89CC9A-1A77-4249-B6A0-7D329666B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323850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727A76"/>
                </a:solidFill>
              </a:defRPr>
            </a:pPr>
            <a:r>
              <a:rPr sz="1350" b="0">
                <a:solidFill>
                  <a:srgbClr val="727A76"/>
                </a:solidFill>
              </a:rPr>
              <a:t>zweites Beitragsjahr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E1D4D9-5663-45E9-8699-21EB5D463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57625"/>
            <a:ext cx="10820400" cy="1952625"/>
          </a:xfrm>
          <a:prstGeom xmlns:a="http://schemas.openxmlformats.org/drawingml/2006/main" prst="roundRect">
            <a:avLst>
              <a:gd name="adj" fmla="val 8780"/>
            </a:avLst>
          </a:prstGeom>
          <a:solidFill xmlns:a="http://schemas.openxmlformats.org/drawingml/2006/main">
            <a:srgbClr val="F7F9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BA7549-E2F1-4E10-9AA8-2AF0B10C8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95750"/>
            <a:ext cx="3524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4D4D4D"/>
                </a:solidFill>
              </a:defRPr>
            </a:pPr>
            <a:r>
              <a:rPr sz="1800" b="1">
                <a:solidFill>
                  <a:srgbClr val="4D4D4D"/>
                </a:solidFill>
              </a:rPr>
              <a:t>Gültig für neun Einrichtungen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09E9D2-345F-4554-8AB7-1EA734720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72000"/>
            <a:ext cx="4000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Kita Brandhölzle</a:t>
            </a:r>
          </a:p>
          <a:p xmlns:a="http://schemas.openxmlformats.org/drawingml/2006/main">
            <a:pPr algn="l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Kindergarten Hahnenäcker</a:t>
            </a:r>
          </a:p>
          <a:p xmlns:a="http://schemas.openxmlformats.org/drawingml/2006/main">
            <a:pPr algn="l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Kindergarten Lehle</a:t>
            </a:r>
          </a:p>
          <a:p xmlns:a="http://schemas.openxmlformats.org/drawingml/2006/main">
            <a:pPr algn="l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Kindergarten Ruchsener Straße</a:t>
            </a:r>
          </a:p>
          <a:p xmlns:a="http://schemas.openxmlformats.org/drawingml/2006/main">
            <a:pPr algn="l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Kindergarten Schwärzweg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CE33F4-53CC-464C-8DAA-4942A6297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572000"/>
            <a:ext cx="3714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Kindergarten Züttlingen</a:t>
            </a:r>
          </a:p>
          <a:p xmlns:a="http://schemas.openxmlformats.org/drawingml/2006/main">
            <a:pPr algn="l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Waldkindergarten</a:t>
            </a:r>
          </a:p>
          <a:p xmlns:a="http://schemas.openxmlformats.org/drawingml/2006/main">
            <a:pPr algn="l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Krippe Beethovenstraße</a:t>
            </a:r>
          </a:p>
          <a:p xmlns:a="http://schemas.openxmlformats.org/drawingml/2006/main">
            <a:pPr algn="l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Krippe Züttlingen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CC6EF4-4092-4B05-BE6F-0802A23B4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4076700"/>
            <a:ext cx="1333500" cy="1333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1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3CF803D-1F5C-4C37-AEFC-0FE173D41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4238625"/>
            <a:ext cx="133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750" b="1">
                <a:solidFill>
                  <a:srgbClr val="4D4D4D"/>
                </a:solidFill>
              </a:defRPr>
            </a:pPr>
            <a:r>
              <a:rPr sz="3750" b="1">
                <a:solidFill>
                  <a:srgbClr val="4D4D4D"/>
                </a:solidFill>
              </a:rPr>
              <a:t>9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EB8238-8E48-4974-836A-DCC56D55D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4953000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4D4D4D"/>
                </a:solidFill>
              </a:defRPr>
            </a:pPr>
            <a:r>
              <a:rPr sz="1200" b="1">
                <a:solidFill>
                  <a:srgbClr val="4D4D4D"/>
                </a:solidFill>
              </a:rPr>
              <a:t>Standorte</a:t>
            </a:r>
          </a:p>
        </p:txBody>
      </p:sp>
    </p:spTree>
    <p:extLst>
      <p:ext uri="{BB962C8B-B14F-4D97-AF65-F5344CB8AC3E}">
        <p14:creationId xmlns:p14="http://schemas.microsoft.com/office/powerpoint/2010/main" val="4966045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0DF1D793-76D5-427C-938C-41047E81A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4C207E-F306-4EEE-B803-647F72511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B055"/>
                </a:solidFill>
              </a:defRPr>
            </a:pPr>
            <a:r>
              <a:rPr sz="975" b="1">
                <a:solidFill>
                  <a:srgbClr val="19B055"/>
                </a:solidFill>
              </a:rPr>
              <a:t>GEMEINSAMER RAHMEN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5C4C-16C1-42AF-88F0-6DA85C25E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8EEFEE-E50B-443A-857B-C29BBDE6C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727A76"/>
                </a:solidFill>
              </a:defRPr>
            </a:pPr>
            <a:r>
              <a:rPr sz="825" b="0">
                <a:solidFill>
                  <a:srgbClr val="727A76"/>
                </a:solidFill>
              </a:rPr>
              <a:t>Stadt Möckmühl | Kita- und Krippenordnung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F85CC0-C5EE-477C-B565-538859FE6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727A76"/>
                </a:solidFill>
              </a:defRPr>
            </a:pPr>
            <a:r>
              <a:rPr sz="900" b="1">
                <a:solidFill>
                  <a:srgbClr val="727A76"/>
                </a:solidFill>
              </a:rPr>
              <a:t>03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E3D5DDF-32CE-43F1-831B-637F03067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D4D4D"/>
                </a:solidFill>
              </a:defRPr>
            </a:pPr>
            <a:r>
              <a:rPr sz="2850" b="1">
                <a:solidFill>
                  <a:srgbClr val="4D4D4D"/>
                </a:solidFill>
              </a:rPr>
              <a:t>Elf Paragraphen führen vom Auftrag bis zum Inkrafttreten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87E99C-79B5-42A3-A108-6EF1E9B34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2524125" cy="400050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E9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257F95-5A58-4ECA-8B49-3C2D0D41D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28825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DF0AE0-5CB4-4CFA-B94E-FC88A95AA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38450"/>
            <a:ext cx="19907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4D4D4D"/>
                </a:solidFill>
              </a:defRPr>
            </a:pPr>
            <a:r>
              <a:rPr sz="1875" b="1">
                <a:solidFill>
                  <a:srgbClr val="4D4D4D"/>
                </a:solidFill>
              </a:rPr>
              <a:t>Bildung &amp; Aufnahme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EFBC1C-10CB-4543-84C9-508DBCF04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62350"/>
            <a:ext cx="19907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C483C1-79F7-40B8-BE03-44F588B0D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48100"/>
            <a:ext cx="19907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D4D4D"/>
                </a:solidFill>
              </a:defRPr>
            </a:pPr>
            <a:r>
              <a:rPr sz="1500" b="0">
                <a:solidFill>
                  <a:srgbClr val="4D4D4D"/>
                </a:solidFill>
              </a:rPr>
              <a:t>§ 1 Aufgabe</a:t>
            </a:r>
          </a:p>
          <a:p xmlns:a="http://schemas.openxmlformats.org/drawingml/2006/main">
            <a:pPr algn="l">
              <a:defRPr sz="1500" b="0">
                <a:solidFill>
                  <a:srgbClr val="4D4D4D"/>
                </a:solidFill>
              </a:defRPr>
            </a:pPr>
            <a:r>
              <a:rPr sz="1500" b="0">
                <a:solidFill>
                  <a:srgbClr val="4D4D4D"/>
                </a:solidFill>
              </a:rPr>
              <a:t>§ 2 Aufnahme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6A0B14-E7F3-4861-B7A6-791F3F0D6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762125"/>
            <a:ext cx="2524125" cy="400050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E8F0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FB51B1-C8BE-4735-A337-DBCD9D21F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2028825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457962-BB99-44CF-873D-73A87C3DE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2838450"/>
            <a:ext cx="19907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4D4D4D"/>
                </a:solidFill>
              </a:defRPr>
            </a:pPr>
            <a:r>
              <a:rPr sz="1875" b="1">
                <a:solidFill>
                  <a:srgbClr val="4D4D4D"/>
                </a:solidFill>
              </a:rPr>
              <a:t>Vertrag &amp; Alltag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254106-58B5-4C77-B9FF-8EA7371B4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3562350"/>
            <a:ext cx="19907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E51B2F-AB29-4776-BAE1-5D7DF801B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3848100"/>
            <a:ext cx="19907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D4D4D"/>
                </a:solidFill>
              </a:defRPr>
            </a:pPr>
            <a:r>
              <a:rPr sz="1500" b="0">
                <a:solidFill>
                  <a:srgbClr val="4D4D4D"/>
                </a:solidFill>
              </a:rPr>
              <a:t>§ 3 Änderungen / Ende</a:t>
            </a:r>
          </a:p>
          <a:p xmlns:a="http://schemas.openxmlformats.org/drawingml/2006/main">
            <a:pPr algn="l">
              <a:defRPr sz="1500" b="0">
                <a:solidFill>
                  <a:srgbClr val="4D4D4D"/>
                </a:solidFill>
              </a:defRPr>
            </a:pPr>
            <a:r>
              <a:rPr sz="1500" b="0">
                <a:solidFill>
                  <a:srgbClr val="4D4D4D"/>
                </a:solidFill>
              </a:rPr>
              <a:t>§ 4 Besuch / Zeiten</a:t>
            </a:r>
          </a:p>
          <a:p xmlns:a="http://schemas.openxmlformats.org/drawingml/2006/main">
            <a:pPr algn="l">
              <a:defRPr sz="1500" b="0">
                <a:solidFill>
                  <a:srgbClr val="4D4D4D"/>
                </a:solidFill>
              </a:defRPr>
            </a:pPr>
            <a:r>
              <a:rPr sz="1500" b="0">
                <a:solidFill>
                  <a:srgbClr val="4D4D4D"/>
                </a:solidFill>
              </a:rPr>
              <a:t>§ 5 Schließungen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62DCFB-64FB-4137-AE73-383ED39CF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1762125"/>
            <a:ext cx="2524125" cy="400050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FFF7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18F9D3-672A-4873-A65F-A24885E0E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28825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1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4D4D4D"/>
                </a:solidFill>
              </a:defRPr>
            </a:pPr>
            <a:r>
              <a:rPr sz="1425" b="1">
                <a:solidFill>
                  <a:srgbClr val="4D4D4D"/>
                </a:solidFill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7A7854-62DF-4D02-A380-1D6BA3CAE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838450"/>
            <a:ext cx="19907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4D4D4D"/>
                </a:solidFill>
              </a:defRPr>
            </a:pPr>
            <a:r>
              <a:rPr sz="1875" b="1">
                <a:solidFill>
                  <a:srgbClr val="4D4D4D"/>
                </a:solidFill>
              </a:rPr>
              <a:t>Kosten &amp; Schutz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9D261E-A98C-40F1-9E1C-D66911DF1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562350"/>
            <a:ext cx="19907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D1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341F55-2636-478A-8268-5B12B22DD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848100"/>
            <a:ext cx="19907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D4D4D"/>
                </a:solidFill>
              </a:defRPr>
            </a:pPr>
            <a:r>
              <a:rPr sz="1500" b="0">
                <a:solidFill>
                  <a:srgbClr val="4D4D4D"/>
                </a:solidFill>
              </a:rPr>
              <a:t>§ 6 Beiträge</a:t>
            </a:r>
          </a:p>
          <a:p xmlns:a="http://schemas.openxmlformats.org/drawingml/2006/main">
            <a:pPr algn="l">
              <a:defRPr sz="1500" b="0">
                <a:solidFill>
                  <a:srgbClr val="4D4D4D"/>
                </a:solidFill>
              </a:defRPr>
            </a:pPr>
            <a:r>
              <a:rPr sz="1500" b="0">
                <a:solidFill>
                  <a:srgbClr val="4D4D4D"/>
                </a:solidFill>
              </a:rPr>
              <a:t>§ 7 Versicherung</a:t>
            </a:r>
          </a:p>
          <a:p xmlns:a="http://schemas.openxmlformats.org/drawingml/2006/main">
            <a:pPr algn="l">
              <a:defRPr sz="1500" b="0">
                <a:solidFill>
                  <a:srgbClr val="4D4D4D"/>
                </a:solidFill>
              </a:defRPr>
            </a:pPr>
            <a:r>
              <a:rPr sz="1500" b="0">
                <a:solidFill>
                  <a:srgbClr val="4D4D4D"/>
                </a:solidFill>
              </a:rPr>
              <a:t>§ 8 Krankheit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CAF29B-C16F-48F0-9D39-AC14405E4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2525" y="1762125"/>
            <a:ext cx="2524125" cy="4000500"/>
          </a:xfrm>
          <a:prstGeom xmlns:a="http://schemas.openxmlformats.org/drawingml/2006/main" prst="roundRect">
            <a:avLst>
              <a:gd name="adj" fmla="val 6792"/>
            </a:avLst>
          </a:prstGeom>
          <a:solidFill xmlns:a="http://schemas.openxmlformats.org/drawingml/2006/main">
            <a:srgbClr val="F7F9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70F3C8-268D-4B41-B8D4-35A59E826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028825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D4D4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2040F5-5DF4-4F94-A080-6044C4FD2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838450"/>
            <a:ext cx="19907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4D4D4D"/>
                </a:solidFill>
              </a:defRPr>
            </a:pPr>
            <a:r>
              <a:rPr sz="1875" b="1">
                <a:solidFill>
                  <a:srgbClr val="4D4D4D"/>
                </a:solidFill>
              </a:rPr>
              <a:t>Verantwortung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D6E0078-3CB7-47F6-A053-6415F812C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562350"/>
            <a:ext cx="19907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4D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BA400C8-EA54-46F0-9941-909FAC61E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848100"/>
            <a:ext cx="19907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D4D4D"/>
                </a:solidFill>
              </a:defRPr>
            </a:pPr>
            <a:r>
              <a:rPr sz="1500" b="0">
                <a:solidFill>
                  <a:srgbClr val="4D4D4D"/>
                </a:solidFill>
              </a:rPr>
              <a:t>§ 9 Aufsicht</a:t>
            </a:r>
          </a:p>
          <a:p xmlns:a="http://schemas.openxmlformats.org/drawingml/2006/main">
            <a:pPr algn="l">
              <a:defRPr sz="1500" b="0">
                <a:solidFill>
                  <a:srgbClr val="4D4D4D"/>
                </a:solidFill>
              </a:defRPr>
            </a:pPr>
            <a:r>
              <a:rPr sz="1500" b="0">
                <a:solidFill>
                  <a:srgbClr val="4D4D4D"/>
                </a:solidFill>
              </a:rPr>
              <a:t>§ 10 Elternbeirat</a:t>
            </a:r>
          </a:p>
          <a:p xmlns:a="http://schemas.openxmlformats.org/drawingml/2006/main">
            <a:pPr algn="l">
              <a:defRPr sz="1500" b="0">
                <a:solidFill>
                  <a:srgbClr val="4D4D4D"/>
                </a:solidFill>
              </a:defRPr>
            </a:pPr>
            <a:r>
              <a:rPr sz="1500" b="0">
                <a:solidFill>
                  <a:srgbClr val="4D4D4D"/>
                </a:solidFill>
              </a:rPr>
              <a:t>§ 11 Inkrafttreten</a:t>
            </a:r>
          </a:p>
        </p:txBody>
      </p:sp>
    </p:spTree>
    <p:extLst>
      <p:ext uri="{BB962C8B-B14F-4D97-AF65-F5344CB8AC3E}">
        <p14:creationId xmlns:p14="http://schemas.microsoft.com/office/powerpoint/2010/main" val="9361119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93B91C3C-E8A8-42C8-8208-7B7A6006F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93AB97-5895-4AE1-8AF0-A2C20C5D2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B055"/>
                </a:solidFill>
              </a:defRPr>
            </a:pPr>
            <a:r>
              <a:rPr sz="975" b="1">
                <a:solidFill>
                  <a:srgbClr val="19B055"/>
                </a:solidFill>
              </a:rPr>
              <a:t>AUFNAHME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BF94CB-4283-4A3C-9A50-B9886CBC4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375D88-15E5-4E1A-BBD5-FC7F755A1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727A76"/>
                </a:solidFill>
              </a:defRPr>
            </a:pPr>
            <a:r>
              <a:rPr sz="825" b="0">
                <a:solidFill>
                  <a:srgbClr val="727A76"/>
                </a:solidFill>
              </a:rPr>
              <a:t>Stadt Möckmühl | Kita- und Krippenordnung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279629-ECE3-4AE7-81F0-78DE91BCD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727A76"/>
                </a:solidFill>
              </a:defRPr>
            </a:pPr>
            <a:r>
              <a:rPr sz="900" b="1">
                <a:solidFill>
                  <a:srgbClr val="727A76"/>
                </a:solidFill>
              </a:rPr>
              <a:t>04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9825DB9-1C70-4421-80BD-AEBB2DD94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D4D4D"/>
                </a:solidFill>
              </a:defRPr>
            </a:pPr>
            <a:r>
              <a:rPr sz="2850" b="1">
                <a:solidFill>
                  <a:srgbClr val="4D4D4D"/>
                </a:solidFill>
              </a:rPr>
              <a:t>Die Aufnahme folgt vier klaren Prüfschritten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27D5EA-9DF2-4A41-B4CE-C1CE14E55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71575"/>
            <a:ext cx="1028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727A76"/>
                </a:solidFill>
              </a:defRPr>
            </a:pPr>
            <a:r>
              <a:rPr sz="1425" b="0">
                <a:solidFill>
                  <a:srgbClr val="727A76"/>
                </a:solidFill>
              </a:rPr>
              <a:t>Kapazität und vollständige Nachweise sind entscheidend.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D9C55A-D94C-4E66-A168-B88E37982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809875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B2255C-7635-4AAE-BEAF-1DAA55AB3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724150"/>
            <a:ext cx="1714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54A8C2-F9CE-450B-B069-E9E1EE5EB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809875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7D87FA-4430-4871-A5F9-3CF5ABA29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724150"/>
            <a:ext cx="1714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59B7D7-C100-41D2-852A-DC151B13F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809875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F4450F-DD8E-4E00-8F43-555C55542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724150"/>
            <a:ext cx="1714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2DC0E7-7D50-41BD-9FEE-086A0A557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19350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D296DB-9182-4B36-A9F5-700FEC9CB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71875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4D4D4D"/>
                </a:solidFill>
              </a:defRPr>
            </a:pPr>
            <a:r>
              <a:rPr sz="1800" b="1">
                <a:solidFill>
                  <a:srgbClr val="4D4D4D"/>
                </a:solidFill>
              </a:rPr>
              <a:t>Altersrahmen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DA6A52-EA5A-4688-84D3-716647FCC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48125"/>
            <a:ext cx="238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Kindergarten: ab 3 Jahren</a:t>
            </a:r>
          </a:p>
          <a:p xmlns:a="http://schemas.openxmlformats.org/drawingml/2006/main">
            <a:pPr algn="ctr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früher ab 2 J. 9 M. möglich</a:t>
            </a:r>
          </a:p>
          <a:p xmlns:a="http://schemas.openxmlformats.org/drawingml/2006/main">
            <a:pPr algn="ctr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Krippe: 1 bis 3 Jahre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D2CAC0-00A8-40B2-87BA-D03DF9C95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419350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FD2432-B79B-4955-9E9F-F8486CAEF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571875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4D4D4D"/>
                </a:solidFill>
              </a:defRPr>
            </a:pPr>
            <a:r>
              <a:rPr sz="1800" b="1">
                <a:solidFill>
                  <a:srgbClr val="4D4D4D"/>
                </a:solidFill>
              </a:rPr>
              <a:t>Kapazität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4C8F76-A7B3-47D4-8391-1C1CE714B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048125"/>
            <a:ext cx="238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Leitung entscheidet nach freien Plätzen und Aufnahmebestimmungen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F86214-45ED-4DCC-B55D-16D97AE1A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419350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927BB9-6EE6-479D-AE7B-FD6DE6612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571875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4D4D4D"/>
                </a:solidFill>
              </a:defRPr>
            </a:pPr>
            <a:r>
              <a:rPr sz="1800" b="1">
                <a:solidFill>
                  <a:srgbClr val="4D4D4D"/>
                </a:solidFill>
              </a:rPr>
              <a:t>Unterlagen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09576D-D832-44ED-8930-28B9EDA1B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048125"/>
            <a:ext cx="238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Aufnahmeformulare und ärztliche Bescheinigung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8A3E6B-7978-47BA-AD89-6E3959002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419350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1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4D4D4D"/>
                </a:solidFill>
              </a:defRPr>
            </a:pPr>
            <a:r>
              <a:rPr sz="2250" b="1">
                <a:solidFill>
                  <a:srgbClr val="4D4D4D"/>
                </a:solidFill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18E1A9-CA2B-49F5-9133-2109EA156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571875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4D4D4D"/>
                </a:solidFill>
              </a:defRPr>
            </a:pPr>
            <a:r>
              <a:rPr sz="1800" b="1">
                <a:solidFill>
                  <a:srgbClr val="4D4D4D"/>
                </a:solidFill>
              </a:rPr>
              <a:t>Gesundheit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0DBEDA8-69E4-47E5-AA4B-A8D06BE72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048125"/>
            <a:ext cx="238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Impfberatung und Nachweis zum Masernschutz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126DF44-E286-4DF5-AB8F-58B4338EA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381625"/>
            <a:ext cx="9715500" cy="704850"/>
          </a:xfrm>
          <a:prstGeom xmlns:a="http://schemas.openxmlformats.org/drawingml/2006/main" prst="roundRect">
            <a:avLst>
              <a:gd name="adj" fmla="val 21622"/>
            </a:avLst>
          </a:prstGeom>
          <a:solidFill xmlns:a="http://schemas.openxmlformats.org/drawingml/2006/main">
            <a:srgbClr val="E8F0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BDDC408-495B-4EA6-91D9-FAF2B30FB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534025"/>
            <a:ext cx="400050" cy="400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=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E6D77E5-4EF7-41AB-9F14-3A8684725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534025"/>
            <a:ext cx="847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64496"/>
                </a:solidFill>
              </a:defRPr>
            </a:pPr>
            <a:r>
              <a:rPr sz="1350" b="1">
                <a:solidFill>
                  <a:srgbClr val="064496"/>
                </a:solidFill>
              </a:rPr>
              <a:t>Inklusion ist ausdrücklich zu fördern: gleiche Entwicklungschancen und gemeinsame Betreuung, soweit möglich.</a:t>
            </a:r>
          </a:p>
        </p:txBody>
      </p:sp>
    </p:spTree>
    <p:extLst>
      <p:ext uri="{BB962C8B-B14F-4D97-AF65-F5344CB8AC3E}">
        <p14:creationId xmlns:p14="http://schemas.microsoft.com/office/powerpoint/2010/main" val="1821105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9A84019A-7842-40C8-A38E-506B48838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E7EA87-D80D-45E7-98E2-2CEF340BC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64496"/>
                </a:solidFill>
              </a:defRPr>
            </a:pPr>
            <a:r>
              <a:rPr sz="975" b="1">
                <a:solidFill>
                  <a:srgbClr val="064496"/>
                </a:solidFill>
              </a:rPr>
              <a:t>ALLTAG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21287D-BB0D-4CF2-A3C6-FDC121382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27B038-6B74-4483-B37B-459F0DE23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727A76"/>
                </a:solidFill>
              </a:defRPr>
            </a:pPr>
            <a:r>
              <a:rPr sz="825" b="0">
                <a:solidFill>
                  <a:srgbClr val="727A76"/>
                </a:solidFill>
              </a:rPr>
              <a:t>Stadt Möckmühl | Kita- und Krippenordnung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C1649B-84F1-46C3-96E7-EE4084152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727A76"/>
                </a:solidFill>
              </a:defRPr>
            </a:pPr>
            <a:r>
              <a:rPr sz="900" b="1">
                <a:solidFill>
                  <a:srgbClr val="727A76"/>
                </a:solidFill>
              </a:rPr>
              <a:t>05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EC5ED0B-4AC7-4380-9509-EC0EBD527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D4D4D"/>
                </a:solidFill>
              </a:defRPr>
            </a:pPr>
            <a:r>
              <a:rPr sz="2850" b="1">
                <a:solidFill>
                  <a:srgbClr val="4D4D4D"/>
                </a:solidFill>
              </a:rPr>
              <a:t>Im Alltag zählen vier Fristen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6A0E80-5D37-40A2-8AA1-DCEC31BD1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71575"/>
            <a:ext cx="1028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727A76"/>
                </a:solidFill>
              </a:defRPr>
            </a:pPr>
            <a:r>
              <a:rPr sz="1425" b="0">
                <a:solidFill>
                  <a:srgbClr val="727A76"/>
                </a:solidFill>
              </a:rPr>
              <a:t>Sie schaffen Verlässlichkeit für Familien, Gruppen und Einrichtungen.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547767-CA1F-403D-9055-97D5C8B6C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23050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89CC16-6987-4C15-9A8B-7922AF337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05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525" b="1">
                <a:solidFill>
                  <a:srgbClr val="4D4D4D"/>
                </a:solidFill>
              </a:defRPr>
            </a:pPr>
            <a:r>
              <a:rPr sz="3525" b="1">
                <a:solidFill>
                  <a:srgbClr val="4D4D4D"/>
                </a:solidFill>
              </a:rPr>
              <a:t>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1C7F29-D0F9-4EA8-8D54-58D9E59A0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2305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064496"/>
                </a:solidFill>
              </a:defRPr>
            </a:pPr>
            <a:r>
              <a:rPr sz="1575" b="1">
                <a:solidFill>
                  <a:srgbClr val="064496"/>
                </a:solidFill>
              </a:rPr>
              <a:t>Wochen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91C0F7-2F93-4194-A97B-97628046F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19500"/>
            <a:ext cx="20764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4D4D4D"/>
                </a:solidFill>
              </a:defRPr>
            </a:pPr>
            <a:r>
              <a:rPr sz="1350" b="0">
                <a:solidFill>
                  <a:srgbClr val="4D4D4D"/>
                </a:solidFill>
              </a:rPr>
              <a:t>Änderung oder Abmeldung vorher schriftlich ankündigen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DBEFB9-4AAD-4237-8EF6-05B6FC42D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1952625"/>
            <a:ext cx="23050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BC9E21-5C0D-4DBE-8DC1-504893FC6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05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525" b="1">
                <a:solidFill>
                  <a:srgbClr val="4D4D4D"/>
                </a:solidFill>
              </a:defRPr>
            </a:pPr>
            <a:r>
              <a:rPr sz="3525" b="1">
                <a:solidFill>
                  <a:srgbClr val="4D4D4D"/>
                </a:solidFill>
              </a:rPr>
              <a:t>2x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CDBFA8-18B0-415E-8703-F727D81AD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000375"/>
            <a:ext cx="2305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064496"/>
                </a:solidFill>
              </a:defRPr>
            </a:pPr>
            <a:r>
              <a:rPr sz="1575" b="1">
                <a:solidFill>
                  <a:srgbClr val="064496"/>
                </a:solidFill>
              </a:rPr>
              <a:t>pro Jahr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89DA47-AECE-4B9C-A62D-6B083F536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619500"/>
            <a:ext cx="20764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4D4D4D"/>
                </a:solidFill>
              </a:defRPr>
            </a:pPr>
            <a:r>
              <a:rPr sz="1350" b="0">
                <a:solidFill>
                  <a:srgbClr val="4D4D4D"/>
                </a:solidFill>
              </a:rPr>
              <a:t>Betreuungsmodell höchstens zweimal im Kindergartenjahr ändern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8131D3-4473-4CC7-A41F-61265D0E0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52625"/>
            <a:ext cx="23050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4CB164-9E97-49DD-966E-ED504396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05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525" b="1">
                <a:solidFill>
                  <a:srgbClr val="4D4D4D"/>
                </a:solidFill>
              </a:defRPr>
            </a:pPr>
            <a:r>
              <a:rPr sz="3525" b="1">
                <a:solidFill>
                  <a:srgbClr val="4D4D4D"/>
                </a:solidFill>
              </a:rPr>
              <a:t>&gt;3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F4CAE9-BB46-4170-BD37-CE3F5AE34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000375"/>
            <a:ext cx="2305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064496"/>
                </a:solidFill>
              </a:defRPr>
            </a:pPr>
            <a:r>
              <a:rPr sz="1575" b="1">
                <a:solidFill>
                  <a:srgbClr val="064496"/>
                </a:solidFill>
              </a:rPr>
              <a:t>Tage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76BF92-1E26-4047-BB2B-A6FD0D66B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619500"/>
            <a:ext cx="20764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4D4D4D"/>
                </a:solidFill>
              </a:defRPr>
            </a:pPr>
            <a:r>
              <a:rPr sz="1350" b="0">
                <a:solidFill>
                  <a:srgbClr val="4D4D4D"/>
                </a:solidFill>
              </a:rPr>
              <a:t>voraussichtlich längere Abwesenheit melden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757526-9E41-483A-AD82-57499C636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1952625"/>
            <a:ext cx="23050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D1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4ACE2B-A376-4BF4-91F1-968347EEC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05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525" b="1">
                <a:solidFill>
                  <a:srgbClr val="4D4D4D"/>
                </a:solidFill>
              </a:defRPr>
            </a:pPr>
            <a:r>
              <a:rPr sz="3525" b="1">
                <a:solidFill>
                  <a:srgbClr val="4D4D4D"/>
                </a:solidFill>
              </a:rPr>
              <a:t>9:15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2A7A12-AE5E-4A39-84B8-3FE0FC63C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000375"/>
            <a:ext cx="2305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064496"/>
                </a:solidFill>
              </a:defRPr>
            </a:pPr>
            <a:r>
              <a:rPr sz="1575" b="1">
                <a:solidFill>
                  <a:srgbClr val="064496"/>
                </a:solidFill>
              </a:rPr>
              <a:t>Uhr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BBB820-6D27-4E23-882F-827D50B74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619500"/>
            <a:ext cx="20764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4D4D4D"/>
                </a:solidFill>
              </a:defRPr>
            </a:pPr>
            <a:r>
              <a:rPr sz="1350" b="0">
                <a:solidFill>
                  <a:srgbClr val="4D4D4D"/>
                </a:solidFill>
              </a:rPr>
              <a:t>Kind spätestens bringen und pünktlich abholen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01A51A8-A97E-4744-933D-33B5690B4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820400" cy="87630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7F9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572039B-A413-47D4-8C33-F6FCC9685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391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Regelbetrieb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6A4DAA7-F997-4F33-9C79-C2D208EB3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391150"/>
            <a:ext cx="828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D4D4D"/>
                </a:solidFill>
              </a:defRPr>
            </a:pPr>
            <a:r>
              <a:rPr sz="1500" b="0">
                <a:solidFill>
                  <a:srgbClr val="4D4D4D"/>
                </a:solidFill>
              </a:rPr>
              <a:t>Montag bis Freitag - ausgenommen Feiertage und bekanntgegebene Schließzeiten</a:t>
            </a:r>
          </a:p>
        </p:txBody>
      </p:sp>
    </p:spTree>
    <p:extLst>
      <p:ext uri="{BB962C8B-B14F-4D97-AF65-F5344CB8AC3E}">
        <p14:creationId xmlns:p14="http://schemas.microsoft.com/office/powerpoint/2010/main" val="9485818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43FD78EE-E5D3-4050-8825-9229C4320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8B513E-5676-4A90-AC7A-0012582EE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64496"/>
                </a:solidFill>
              </a:defRPr>
            </a:pPr>
            <a:r>
              <a:rPr sz="975" b="1">
                <a:solidFill>
                  <a:srgbClr val="064496"/>
                </a:solidFill>
              </a:rPr>
              <a:t>VERTRAG &amp; SCHLIESSUNG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8C3E61-9807-43A0-B255-13D08D03B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EBA4A9-395B-46CD-8824-322027D60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727A76"/>
                </a:solidFill>
              </a:defRPr>
            </a:pPr>
            <a:r>
              <a:rPr sz="825" b="0">
                <a:solidFill>
                  <a:srgbClr val="727A76"/>
                </a:solidFill>
              </a:rPr>
              <a:t>Stadt Möckmühl | Kita- und Krippenordnung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361CCA-EE65-43B4-B405-735256856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727A76"/>
                </a:solidFill>
              </a:defRPr>
            </a:pPr>
            <a:r>
              <a:rPr sz="900" b="1">
                <a:solidFill>
                  <a:srgbClr val="727A76"/>
                </a:solidFill>
              </a:rPr>
              <a:t>06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473708C-82C3-4F0A-BE66-AA06E472E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D4D4D"/>
                </a:solidFill>
              </a:defRPr>
            </a:pPr>
            <a:r>
              <a:rPr sz="2850" b="1">
                <a:solidFill>
                  <a:srgbClr val="4D4D4D"/>
                </a:solidFill>
              </a:rPr>
              <a:t>Abmeldung und Kündigung brauchen schriftliche Klarheit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6EA563-42F4-4CD4-82D6-922F77E24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5048250" cy="3619500"/>
          </a:xfrm>
          <a:prstGeom xmlns:a="http://schemas.openxmlformats.org/drawingml/2006/main" prst="roundRect">
            <a:avLst>
              <a:gd name="adj" fmla="val 4737"/>
            </a:avLst>
          </a:prstGeom>
          <a:solidFill xmlns:a="http://schemas.openxmlformats.org/drawingml/2006/main">
            <a:srgbClr val="E8F0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D344C2-555B-47C1-A03C-25E5780CB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000250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64496"/>
                </a:solidFill>
              </a:defRPr>
            </a:pPr>
            <a:r>
              <a:rPr sz="1875" b="1">
                <a:solidFill>
                  <a:srgbClr val="064496"/>
                </a:solidFill>
              </a:rPr>
              <a:t>Familien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25B4AE-1AD2-41F6-BD65-48719C446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479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4D4D4D"/>
                </a:solidFill>
              </a:defRPr>
            </a:pPr>
            <a:r>
              <a:rPr sz="1425" b="1">
                <a:solidFill>
                  <a:srgbClr val="4D4D4D"/>
                </a:solidFill>
              </a:rPr>
              <a:t>Abmeldung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1335B1-B65C-4ED3-8F74-7A53046A1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00375"/>
            <a:ext cx="4095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D4D4D"/>
                </a:solidFill>
              </a:defRPr>
            </a:pPr>
            <a:r>
              <a:rPr sz="1350" b="0">
                <a:solidFill>
                  <a:srgbClr val="4D4D4D"/>
                </a:solidFill>
              </a:rPr>
              <a:t>Zum Monatsende, mindestens vier Wochen vorher schriftlich.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0BE11B-88AA-44F7-A79F-F51B877A0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810000"/>
            <a:ext cx="4095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EDC669-2F6E-40B6-A159-DCCB1AE7B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767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4D4D4D"/>
                </a:solidFill>
              </a:defRPr>
            </a:pPr>
            <a:r>
              <a:rPr sz="1425" b="1">
                <a:solidFill>
                  <a:srgbClr val="4D4D4D"/>
                </a:solidFill>
              </a:rPr>
              <a:t>Schulanfänger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80BE36-C13C-4DD3-AA97-DDFAA8C82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29125"/>
            <a:ext cx="4095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Regulär zum 31. Juli; bei Kapazität und Arbeitgebernachweis zum 31. August oder 30. September - Betreuung nur bis zum ersten Schultag.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DC1C0F-F082-4C29-9B81-F2120D6E1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1714500"/>
            <a:ext cx="5543550" cy="3619500"/>
          </a:xfrm>
          <a:prstGeom xmlns:a="http://schemas.openxmlformats.org/drawingml/2006/main" prst="roundRect">
            <a:avLst>
              <a:gd name="adj" fmla="val 4737"/>
            </a:avLst>
          </a:prstGeom>
          <a:solidFill xmlns:a="http://schemas.openxmlformats.org/drawingml/2006/main">
            <a:srgbClr val="E9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46F993-6E60-46A6-997A-F7FF8B760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000250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9B055"/>
                </a:solidFill>
              </a:defRPr>
            </a:pPr>
            <a:r>
              <a:rPr sz="1875" b="1">
                <a:solidFill>
                  <a:srgbClr val="19B055"/>
                </a:solidFill>
              </a:rPr>
              <a:t>Träger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E8AB79-4C81-4629-BA95-D558E95D2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647950"/>
            <a:ext cx="438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4D4D4D"/>
                </a:solidFill>
              </a:defRPr>
            </a:pPr>
            <a:r>
              <a:rPr sz="1425" b="1">
                <a:solidFill>
                  <a:srgbClr val="4D4D4D"/>
                </a:solidFill>
              </a:rPr>
              <a:t>Kündigung mit vier Wochen Frist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683AE3-214C-48F7-82F5-EE6F74E87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000375"/>
            <a:ext cx="4762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D4D4D"/>
                </a:solidFill>
              </a:defRPr>
            </a:pPr>
            <a:r>
              <a:rPr sz="1350" b="0">
                <a:solidFill>
                  <a:srgbClr val="4D4D4D"/>
                </a:solidFill>
              </a:rPr>
              <a:t>Zum Beispiel bei wiederholten Pflichtverstößen, zwei unbezahlten Monaten, längerer unentschuldigter Abwesenheit, Wegzug ohne Kapazität oder Schließung.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61BA5E-986D-412A-9612-BFF836649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305300"/>
            <a:ext cx="4762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64FD28-A791-4DFE-A66F-F70E3277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543425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4D4D4D"/>
                </a:solidFill>
              </a:defRPr>
            </a:pPr>
            <a:r>
              <a:rPr sz="1425" b="1">
                <a:solidFill>
                  <a:srgbClr val="4D4D4D"/>
                </a:solidFill>
              </a:rPr>
              <a:t>Sonderfälle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66C9B2-CD75-46F1-B9E0-948DF5E64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4543425"/>
            <a:ext cx="304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Ferien werden jährlich festgelegt; besondere Schließungen werden schnellstmöglich mitgeteilt.</a:t>
            </a:r>
          </a:p>
        </p:txBody>
      </p:sp>
    </p:spTree>
    <p:extLst>
      <p:ext uri="{BB962C8B-B14F-4D97-AF65-F5344CB8AC3E}">
        <p14:creationId xmlns:p14="http://schemas.microsoft.com/office/powerpoint/2010/main" val="12953687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55475973-A9E4-45DB-B2C5-AF1425D0F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D02217-3A2F-4AEE-AEE3-16C12E61E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64496"/>
                </a:solidFill>
              </a:defRPr>
            </a:pPr>
            <a:r>
              <a:rPr sz="975" b="1">
                <a:solidFill>
                  <a:srgbClr val="064496"/>
                </a:solidFill>
              </a:rPr>
              <a:t>BEITRÄGE 2024-2026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A5DE8F-D117-4A05-BE4F-B13000E92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67ECF5-82EE-44D2-9567-6DA1220FF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727A76"/>
                </a:solidFill>
              </a:defRPr>
            </a:pPr>
            <a:r>
              <a:rPr sz="825" b="0">
                <a:solidFill>
                  <a:srgbClr val="727A76"/>
                </a:solidFill>
              </a:rPr>
              <a:t>Stadt Möckmühl | Kita- und Krippenordnung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FBDB56-576A-4F62-964E-6D61C6797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727A76"/>
                </a:solidFill>
              </a:defRPr>
            </a:pPr>
            <a:r>
              <a:rPr sz="900" b="1">
                <a:solidFill>
                  <a:srgbClr val="727A76"/>
                </a:solidFill>
              </a:rPr>
              <a:t>07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D3DC873-2A2B-47E4-B557-9DCB55360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D4D4D"/>
                </a:solidFill>
              </a:defRPr>
            </a:pPr>
            <a:r>
              <a:rPr sz="2850" b="1">
                <a:solidFill>
                  <a:srgbClr val="4D4D4D"/>
                </a:solidFill>
              </a:rPr>
              <a:t>Kindergartenbeiträge 2024/25 und 2025/26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DBE0A8-5DA5-443C-B059-B52B81F69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71575"/>
            <a:ext cx="1028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727A76"/>
                </a:solidFill>
              </a:defRPr>
            </a:pPr>
            <a:r>
              <a:rPr sz="1425" b="0">
                <a:solidFill>
                  <a:srgbClr val="727A76"/>
                </a:solidFill>
              </a:rPr>
              <a:t>Monatliche Beiträge - 6 Stunden VÖ.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AEBB71-8A19-4C1F-A5F4-7BBD28F20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820400" cy="552450"/>
          </a:xfrm>
          <a:prstGeom xmlns:a="http://schemas.openxmlformats.org/drawingml/2006/main" prst="roundRect">
            <a:avLst>
              <a:gd name="adj" fmla="val 24138"/>
            </a:avLst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9930D2-B3C6-4B6E-A128-0E80A28DD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79070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Kinder unter 18 im Haushalt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7A0AC1-128D-4D29-9413-2F2437156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1790700"/>
            <a:ext cx="33623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2024/2025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FDBFD3-5420-4668-B8D8-E84BE6FD8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790700"/>
            <a:ext cx="33623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2025/2026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584ED8-9DA0-443D-99B6-DC979B128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108204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B950E8-40FF-4A2D-AAFF-9463347BA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717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BF04AF-0955-4524-9419-BB2340C36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3241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0DAC82-3BD2-4241-BE17-D21C5F334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352675"/>
            <a:ext cx="3257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4D4D4D"/>
                </a:solidFill>
              </a:defRPr>
            </a:pPr>
            <a:r>
              <a:rPr sz="1425" b="1">
                <a:solidFill>
                  <a:srgbClr val="4D4D4D"/>
                </a:solidFill>
              </a:rPr>
              <a:t>1 Kind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5E1AB0-B6CB-424E-9949-E6AF3DB5A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33362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185 €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6D9874-9885-46DA-A840-EA31A1F96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33362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198 €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29C510-B765-4F35-A7D8-A72585377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81300"/>
            <a:ext cx="108204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9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373849-81A5-4548-A1CA-D5636E295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6232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66B544-C152-4CE1-AC88-FCE0B82B9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146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D6DE5D-6488-40B1-986B-4810ACAD9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943225"/>
            <a:ext cx="3257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D4D4D"/>
                </a:solidFill>
              </a:defRPr>
            </a:pPr>
            <a:r>
              <a:rPr sz="1425" b="0">
                <a:solidFill>
                  <a:srgbClr val="4D4D4D"/>
                </a:solidFill>
              </a:rPr>
              <a:t>2 Kinder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59D377-B4CA-410B-8EC9-7858F65AD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92417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140 €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1F411E-A42C-4D98-8C03-12083610E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92417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150 €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4FD403-9D64-4C54-B353-7949AFF0A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108204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56CF10-4B7E-406E-AE71-4759ADFAF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528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C87EBE0-D3D0-43A3-B465-7D4A1E20B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052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2A67BBA-FBBD-4511-ADEA-95E860530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33775"/>
            <a:ext cx="3257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D4D4D"/>
                </a:solidFill>
              </a:defRPr>
            </a:pPr>
            <a:r>
              <a:rPr sz="1425" b="0">
                <a:solidFill>
                  <a:srgbClr val="4D4D4D"/>
                </a:solidFill>
              </a:rPr>
              <a:t>3 Kinder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3D0CE27-A50B-44DA-84C5-CE8E18D0E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51472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97 €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0EC9D9F-5C22-4920-981B-4BD004DAD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51472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104 €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7D58D19-2D2A-4BB2-8AF9-CE5F1AD58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62400"/>
            <a:ext cx="108204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9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7D1D9B1-377B-4357-9C64-D444DB53F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4342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2EE2FAE-F311-4C86-9B55-F9B82E6F1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95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1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4D4D4D"/>
                </a:solidFill>
              </a:defRPr>
            </a:pPr>
            <a:r>
              <a:rPr sz="1200" b="1">
                <a:solidFill>
                  <a:srgbClr val="4D4D4D"/>
                </a:solidFill>
              </a:rPr>
              <a:t>4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F6E53B1-EC1D-4140-A7ED-A418283F6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124325"/>
            <a:ext cx="3257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D4D4D"/>
                </a:solidFill>
              </a:defRPr>
            </a:pPr>
            <a:r>
              <a:rPr sz="1425" b="0">
                <a:solidFill>
                  <a:srgbClr val="4D4D4D"/>
                </a:solidFill>
              </a:rPr>
              <a:t>4 und mehr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EB213BA-A871-4A19-B713-4323E9884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410527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31 €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7399AFE-0A2A-4B06-A100-786462BF8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10527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33 €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F23E5C6-552B-41EE-833C-FA1A8393F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10820400" cy="1162050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FFF7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39FC9FF-1E7D-4D1E-A28D-785584BF1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09587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4D4D4D"/>
                </a:solidFill>
              </a:defRPr>
            </a:pPr>
            <a:r>
              <a:rPr sz="1575" b="1">
                <a:solidFill>
                  <a:srgbClr val="4D4D4D"/>
                </a:solidFill>
              </a:rPr>
              <a:t>Ganztag - 10 Stunden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8476958-A771-45CD-9733-C0E1E4E5C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381625"/>
            <a:ext cx="333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727A76"/>
                </a:solidFill>
              </a:defRPr>
            </a:pPr>
            <a:r>
              <a:rPr sz="975" b="0">
                <a:solidFill>
                  <a:srgbClr val="727A76"/>
                </a:solidFill>
              </a:rPr>
              <a:t>Reihenfolge: 1 / 2 / 3 / 4+ Kinder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E203B04-CEB3-4AAE-B18D-5DF8F2C8A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600700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D4D4D"/>
                </a:solidFill>
              </a:defRPr>
            </a:pPr>
            <a:r>
              <a:rPr sz="1425" b="0">
                <a:solidFill>
                  <a:srgbClr val="4D4D4D"/>
                </a:solidFill>
              </a:rPr>
              <a:t>295 / 260 / 224 / 189 €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9D11017-92EF-41B2-91FE-701F13ACC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600700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D4D4D"/>
                </a:solidFill>
              </a:defRPr>
            </a:pPr>
            <a:r>
              <a:rPr sz="1425" b="0">
                <a:solidFill>
                  <a:srgbClr val="4D4D4D"/>
                </a:solidFill>
              </a:rPr>
              <a:t>316 / 279 / 240 / 203 €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A0FF7B9-2171-456B-8ADA-658777972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838825"/>
            <a:ext cx="1143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727A76"/>
                </a:solidFill>
              </a:defRPr>
            </a:pPr>
            <a:r>
              <a:rPr sz="825" b="1">
                <a:solidFill>
                  <a:srgbClr val="727A76"/>
                </a:solidFill>
              </a:rPr>
              <a:t>2024/25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468DB61-75B1-4F39-81E5-856375457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838825"/>
            <a:ext cx="1143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727A76"/>
                </a:solidFill>
              </a:defRPr>
            </a:pPr>
            <a:r>
              <a:rPr sz="825" b="1">
                <a:solidFill>
                  <a:srgbClr val="727A76"/>
                </a:solidFill>
              </a:rPr>
              <a:t>2025/26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08701AD-82A5-4D2C-925E-DBACFD0AE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314950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4D4D4D"/>
                </a:solidFill>
              </a:defRPr>
            </a:pPr>
            <a:r>
              <a:rPr sz="1350" b="1">
                <a:solidFill>
                  <a:srgbClr val="4D4D4D"/>
                </a:solidFill>
              </a:rPr>
              <a:t>+ Essen ggf. separat</a:t>
            </a:r>
          </a:p>
        </p:txBody>
      </p:sp>
    </p:spTree>
    <p:extLst>
      <p:ext uri="{BB962C8B-B14F-4D97-AF65-F5344CB8AC3E}">
        <p14:creationId xmlns:p14="http://schemas.microsoft.com/office/powerpoint/2010/main" val="98967066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24326E04-9CD7-41EA-90CF-2899F06CD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BB81E6-E82C-4C4E-AA43-79D85EAB0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64496"/>
                </a:solidFill>
              </a:defRPr>
            </a:pPr>
            <a:r>
              <a:rPr sz="975" b="1">
                <a:solidFill>
                  <a:srgbClr val="064496"/>
                </a:solidFill>
              </a:rPr>
              <a:t>BEITRÄGE 2024-2026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CFD3DD-D572-4430-92DC-99DB73F7B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75821A-98B3-428B-8934-F5AC3F7B2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727A76"/>
                </a:solidFill>
              </a:defRPr>
            </a:pPr>
            <a:r>
              <a:rPr sz="825" b="0">
                <a:solidFill>
                  <a:srgbClr val="727A76"/>
                </a:solidFill>
              </a:rPr>
              <a:t>Stadt Möckmühl | Kita- und Krippenordnung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24EEC2-887F-4B05-BDDE-FC31E1719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727A76"/>
                </a:solidFill>
              </a:defRPr>
            </a:pPr>
            <a:r>
              <a:rPr sz="900" b="1">
                <a:solidFill>
                  <a:srgbClr val="727A76"/>
                </a:solidFill>
              </a:rPr>
              <a:t>08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DE12D4D-D2C6-46F4-9411-AC4E94921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D4D4D"/>
                </a:solidFill>
              </a:defRPr>
            </a:pPr>
            <a:r>
              <a:rPr sz="2850" b="1">
                <a:solidFill>
                  <a:srgbClr val="4D4D4D"/>
                </a:solidFill>
              </a:rPr>
              <a:t>Krippenbeiträge 2024/25 und 2025/26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81C7D6-EA5D-4297-9C8B-5147ED3DE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71575"/>
            <a:ext cx="1028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727A76"/>
                </a:solidFill>
              </a:defRPr>
            </a:pPr>
            <a:r>
              <a:rPr sz="1425" b="0">
                <a:solidFill>
                  <a:srgbClr val="727A76"/>
                </a:solidFill>
              </a:rPr>
              <a:t>Monatliche Beiträge - 6 Stunden VÖ.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8205EA-DCB0-4EF7-96D3-D82616C82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820400" cy="552450"/>
          </a:xfrm>
          <a:prstGeom xmlns:a="http://schemas.openxmlformats.org/drawingml/2006/main" prst="roundRect">
            <a:avLst>
              <a:gd name="adj" fmla="val 24138"/>
            </a:avLst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0C9DEF-8E0E-47B6-93D3-04A615E3A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79070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Kinder unter 18 im Haushalt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455853-4429-4CFA-8445-12A868DDB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1790700"/>
            <a:ext cx="33623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2024/2025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570FED-7E1F-4B40-8C2A-4B1BE39BF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790700"/>
            <a:ext cx="33623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2025/2026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5B83A6-6B9B-46A6-A6EE-48851DBBD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108204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44DB2C-B892-464A-B543-94CF2C009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717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8F4B1C-B2E8-4A00-AC51-166F48E54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3241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FC42D3-5067-4E17-980F-812941E0C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352675"/>
            <a:ext cx="3257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4D4D4D"/>
                </a:solidFill>
              </a:defRPr>
            </a:pPr>
            <a:r>
              <a:rPr sz="1425" b="1">
                <a:solidFill>
                  <a:srgbClr val="4D4D4D"/>
                </a:solidFill>
              </a:rPr>
              <a:t>1 Kind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635F68-7088-4FC3-A326-8245BE34C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33362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439 €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5E4E2C-B761-4D3F-A46E-2C7B23D46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33362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471 €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D18454-30EF-4131-A8B9-465FD12EE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81300"/>
            <a:ext cx="108204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9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547E8F-35E8-4EC7-9100-27CBC8602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6232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E0527F-D09F-4BA6-9A00-F9F9BA4CA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146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A60C4C-A0CB-4436-9D2C-831B80CC8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943225"/>
            <a:ext cx="3257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D4D4D"/>
                </a:solidFill>
              </a:defRPr>
            </a:pPr>
            <a:r>
              <a:rPr sz="1425" b="0">
                <a:solidFill>
                  <a:srgbClr val="4D4D4D"/>
                </a:solidFill>
              </a:rPr>
              <a:t>2 Kinder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86F5F7-C45C-4881-A135-7831D107D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92417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326 €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94641C-B400-47E0-AE91-314B48794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92417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350 €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780939-434C-476B-A8CA-587A7A9D1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108204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83913B-92F7-4329-A778-684A85F14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528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97E3F47-0C87-4C4E-B61B-86DB874A6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052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58F71EC-6793-4CAD-A8EF-A064D5E94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33775"/>
            <a:ext cx="3257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D4D4D"/>
                </a:solidFill>
              </a:defRPr>
            </a:pPr>
            <a:r>
              <a:rPr sz="1425" b="0">
                <a:solidFill>
                  <a:srgbClr val="4D4D4D"/>
                </a:solidFill>
              </a:rPr>
              <a:t>3 Kinder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0B463D5-1871-4655-B7C8-10DC053F3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51472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220 €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9CDEBA6-8713-4716-9D5E-439D2D19D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51472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236 €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3CFF4A1-61BA-4430-A1F8-49F0EA110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62400"/>
            <a:ext cx="108204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9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4794979-8035-40DA-B254-0F9947EC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4342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CE1E5E8-573F-4E1A-ABB3-251048B7F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95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1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4D4D4D"/>
                </a:solidFill>
              </a:defRPr>
            </a:pPr>
            <a:r>
              <a:rPr sz="1200" b="1">
                <a:solidFill>
                  <a:srgbClr val="4D4D4D"/>
                </a:solidFill>
              </a:rPr>
              <a:t>4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8206CDD-9BEE-4B56-A786-F8419A6CC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124325"/>
            <a:ext cx="3257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D4D4D"/>
                </a:solidFill>
              </a:defRPr>
            </a:pPr>
            <a:r>
              <a:rPr sz="1425" b="0">
                <a:solidFill>
                  <a:srgbClr val="4D4D4D"/>
                </a:solidFill>
              </a:rPr>
              <a:t>4 und mehr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AF54CFA-B739-4CCD-8F57-6349C5230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410527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87 €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4CAD523-D372-46E6-9CC7-ADF27C5A7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10527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93 €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4A5073C-E22B-47AC-8779-A20CFA179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10820400" cy="1162050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F7F9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3C7A79C-F0D5-46AD-9690-D60E06548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09587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4D4D4D"/>
                </a:solidFill>
              </a:defRPr>
            </a:pPr>
            <a:r>
              <a:rPr sz="1575" b="1">
                <a:solidFill>
                  <a:srgbClr val="4D4D4D"/>
                </a:solidFill>
              </a:rPr>
              <a:t>Zusätzliche Betreuung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192685A-6A9C-4340-BA54-04CB3215A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095875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D4D4D"/>
                </a:solidFill>
              </a:defRPr>
            </a:pPr>
            <a:r>
              <a:rPr sz="1350" b="1">
                <a:solidFill>
                  <a:srgbClr val="4D4D4D"/>
                </a:solidFill>
              </a:rPr>
              <a:t>1/2 Stunde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5F5FAB7-4131-4A86-89A9-155478C9B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476875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64496"/>
                </a:solidFill>
              </a:defRPr>
            </a:pPr>
            <a:r>
              <a:rPr sz="1575" b="1">
                <a:solidFill>
                  <a:srgbClr val="064496"/>
                </a:solidFill>
              </a:rPr>
              <a:t>38 €  -&gt;  40 €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FE3C1F4-91DB-4651-878F-AF4A48340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5095875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D4D4D"/>
                </a:solidFill>
              </a:defRPr>
            </a:pPr>
            <a:r>
              <a:rPr sz="1350" b="1">
                <a:solidFill>
                  <a:srgbClr val="4D4D4D"/>
                </a:solidFill>
              </a:rPr>
              <a:t>1 Stunde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9A6A999-4CFB-4D32-84F3-2716B493A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5476875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64496"/>
                </a:solidFill>
              </a:defRPr>
            </a:pPr>
            <a:r>
              <a:rPr sz="1575" b="1">
                <a:solidFill>
                  <a:srgbClr val="064496"/>
                </a:solidFill>
              </a:rPr>
              <a:t>69 €  -&gt;  93 €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70FE2F8-C6EF-4CD4-9106-C05CAED76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5219700"/>
            <a:ext cx="1809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4D4D4D"/>
                </a:solidFill>
              </a:defRPr>
            </a:pPr>
            <a:r>
              <a:rPr sz="1275" b="1">
                <a:solidFill>
                  <a:srgbClr val="4D4D4D"/>
                </a:solidFill>
              </a:rPr>
              <a:t>Zahlung im Voraus bis zum 5.</a:t>
            </a:r>
          </a:p>
        </p:txBody>
      </p:sp>
    </p:spTree>
    <p:extLst>
      <p:ext uri="{BB962C8B-B14F-4D97-AF65-F5344CB8AC3E}">
        <p14:creationId xmlns:p14="http://schemas.microsoft.com/office/powerpoint/2010/main" val="19760057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B8053EDB-BBA6-4E4F-9635-D4D94277C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1FDDB3-CBC2-4C2B-9461-B0078FCB5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B055"/>
                </a:solidFill>
              </a:defRPr>
            </a:pPr>
            <a:r>
              <a:rPr sz="975" b="1">
                <a:solidFill>
                  <a:srgbClr val="19B055"/>
                </a:solidFill>
              </a:rPr>
              <a:t>SCHUTZ &amp; VERANTWORTUNG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D7F32A-806F-404F-B48F-1A66C1F23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5D0BD7-09FC-4E93-8782-B26109A27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727A76"/>
                </a:solidFill>
              </a:defRPr>
            </a:pPr>
            <a:r>
              <a:rPr sz="825" b="0">
                <a:solidFill>
                  <a:srgbClr val="727A76"/>
                </a:solidFill>
              </a:rPr>
              <a:t>Stadt Möckmühl | Kita- und Krippenordnung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B3D8CB-C4D8-4B6A-89C5-F2ACA5BF7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727A76"/>
                </a:solidFill>
              </a:defRPr>
            </a:pPr>
            <a:r>
              <a:rPr sz="900" b="1">
                <a:solidFill>
                  <a:srgbClr val="727A76"/>
                </a:solidFill>
              </a:rPr>
              <a:t>09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225E383-47B7-443D-8E6E-C4475402D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D4D4D"/>
                </a:solidFill>
              </a:defRPr>
            </a:pPr>
            <a:r>
              <a:rPr sz="2850" b="1">
                <a:solidFill>
                  <a:srgbClr val="4D4D4D"/>
                </a:solidFill>
              </a:rPr>
              <a:t>Sicherheit, Krankheit und Aufsicht greifen ineinander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EE424B-A3FE-4A8B-9683-02CE8FE5E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1752600"/>
            <a:ext cx="933450" cy="933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1CA5B9-BF91-45A8-A4F4-491860FBA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4D4D4D"/>
                </a:solidFill>
              </a:defRPr>
            </a:pPr>
            <a:r>
              <a:rPr sz="1950" b="1">
                <a:solidFill>
                  <a:srgbClr val="4D4D4D"/>
                </a:solidFill>
              </a:rPr>
              <a:t>Versicherung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E7FF7F-84D9-40C9-8B54-CCC1851C9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0"/>
            <a:ext cx="23431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90A8AF-66FC-4781-9330-1DA52AE41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848100"/>
            <a:ext cx="28384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4D4D4D"/>
                </a:solidFill>
              </a:defRPr>
            </a:pPr>
            <a:r>
              <a:rPr sz="1350" b="0">
                <a:solidFill>
                  <a:srgbClr val="4D4D4D"/>
                </a:solidFill>
              </a:rPr>
              <a:t>Gesetzlicher Unfallschutz auf direktem Weg, während der Betreuung und bei Veranstaltungen. Wegeunfälle sofort melden.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18440D-514D-4950-833B-815C72D9B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1752600"/>
            <a:ext cx="933450" cy="933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1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4D4D4D"/>
                </a:solidFill>
              </a:defRPr>
            </a:pPr>
            <a:r>
              <a:rPr sz="2550" b="1">
                <a:solidFill>
                  <a:srgbClr val="4D4D4D"/>
                </a:solidFill>
              </a:rPr>
              <a:t>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09409E-05D9-4F99-B9FE-7B45B39E6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971800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4D4D4D"/>
                </a:solidFill>
              </a:defRPr>
            </a:pPr>
            <a:r>
              <a:rPr sz="1950" b="1">
                <a:solidFill>
                  <a:srgbClr val="4D4D4D"/>
                </a:solidFill>
              </a:rPr>
              <a:t>Krankheit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4D084D-A9E6-4D88-B131-79FBCEFF9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4425" y="3524250"/>
            <a:ext cx="23431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D1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EDB3FB-C5B1-4CFF-900B-5F9B79A5B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3848100"/>
            <a:ext cx="28384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4D4D4D"/>
                </a:solidFill>
              </a:defRPr>
            </a:pPr>
            <a:r>
              <a:rPr sz="1350" b="0">
                <a:solidFill>
                  <a:srgbClr val="4D4D4D"/>
                </a:solidFill>
              </a:rPr>
              <a:t>Ein sichtbar krankes Kind bleibt zu Hause oder wird abgeholt. Ansteckende Erkrankungen sind sofort mitzuteilen.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602067-7EB9-409C-A704-D15F3EF57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1752600"/>
            <a:ext cx="933450" cy="933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9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67A7DE-C1B3-4BA9-90BD-E9C5792E3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971800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4D4D4D"/>
                </a:solidFill>
              </a:defRPr>
            </a:pPr>
            <a:r>
              <a:rPr sz="1950" b="1">
                <a:solidFill>
                  <a:srgbClr val="4D4D4D"/>
                </a:solidFill>
              </a:rPr>
              <a:t>Aufsicht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9B0BB2-3539-411D-B54B-AECD84CAD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524250"/>
            <a:ext cx="23431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9A343C-B2FB-4794-82C9-C68176D87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848100"/>
            <a:ext cx="28384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4D4D4D"/>
                </a:solidFill>
              </a:defRPr>
            </a:pPr>
            <a:r>
              <a:rPr sz="1350" b="0">
                <a:solidFill>
                  <a:srgbClr val="4D4D4D"/>
                </a:solidFill>
              </a:rPr>
              <a:t>Sie beginnt mit der Übergabe an die Betreuungskraft und endet bei Übergabe oder Verlassen der Einrichtung.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96DC8A-554E-4139-9C1A-3B63A136B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457825"/>
            <a:ext cx="9429750" cy="609600"/>
          </a:xfrm>
          <a:prstGeom xmlns:a="http://schemas.openxmlformats.org/drawingml/2006/main" prst="roundRect">
            <a:avLst>
              <a:gd name="adj" fmla="val 23438"/>
            </a:avLst>
          </a:prstGeom>
          <a:solidFill xmlns:a="http://schemas.openxmlformats.org/drawingml/2006/main">
            <a:srgbClr val="F7F9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0E3D56-22EE-45EB-AA7E-0A1FDB626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619750"/>
            <a:ext cx="8953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4D4D4D"/>
                </a:solidFill>
              </a:defRPr>
            </a:pPr>
            <a:r>
              <a:rPr sz="1275" b="1">
                <a:solidFill>
                  <a:srgbClr val="4D4D4D"/>
                </a:solidFill>
              </a:rPr>
              <a:t>Bei Festen und Ausflügen liegt die Aufsicht bei den Sorgeberechtigten, sofern nichts anderes vereinbart ist.</a:t>
            </a:r>
          </a:p>
        </p:txBody>
      </p:sp>
    </p:spTree>
    <p:extLst>
      <p:ext uri="{BB962C8B-B14F-4D97-AF65-F5344CB8AC3E}">
        <p14:creationId xmlns:p14="http://schemas.microsoft.com/office/powerpoint/2010/main" val="1130551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5E445B3A-FD21-426A-9501-D0D76724B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D1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E14E73-5C68-4885-8297-6A352175E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D146"/>
                </a:solidFill>
              </a:defRPr>
            </a:pPr>
            <a:r>
              <a:rPr sz="975" b="1">
                <a:solidFill>
                  <a:srgbClr val="F4D146"/>
                </a:solidFill>
              </a:rPr>
              <a:t>KRANKHEITSFÄLLE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0572A1-F588-42B5-ADEE-3A4180B86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138A8C-5CBC-496A-9A0C-04A02E39B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727A76"/>
                </a:solidFill>
              </a:defRPr>
            </a:pPr>
            <a:r>
              <a:rPr sz="825" b="0">
                <a:solidFill>
                  <a:srgbClr val="727A76"/>
                </a:solidFill>
              </a:rPr>
              <a:t>Stadt Möckmühl | Kita- und Krippenordnung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071EB9-3309-4C8F-BE7E-EA12E3CED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727A76"/>
                </a:solidFill>
              </a:defRPr>
            </a:pPr>
            <a:r>
              <a:rPr sz="900" b="1">
                <a:solidFill>
                  <a:srgbClr val="727A76"/>
                </a:solidFill>
              </a:rPr>
              <a:t>10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25F3737-F226-4D29-9AFA-761081F34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D4D4D"/>
                </a:solidFill>
              </a:defRPr>
            </a:pPr>
            <a:r>
              <a:rPr sz="2850" b="1">
                <a:solidFill>
                  <a:srgbClr val="4D4D4D"/>
                </a:solidFill>
              </a:rPr>
              <a:t>Magen-Darm: 48 Stunden. Fieber: 24 Stunden.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E0A4A4-87AA-4CF6-BE3F-0860EC94F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71575"/>
            <a:ext cx="1028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727A76"/>
                </a:solidFill>
              </a:defRPr>
            </a:pPr>
            <a:r>
              <a:rPr sz="1425" b="0">
                <a:solidFill>
                  <a:srgbClr val="727A76"/>
                </a:solidFill>
              </a:rPr>
              <a:t>Die Frist beginnt nach dem Abklingen der Symptome.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0E29C8-653F-47F3-8D34-8DF5C560A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00025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1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4050" b="1">
                <a:solidFill>
                  <a:srgbClr val="4D4D4D"/>
                </a:solidFill>
              </a:defRPr>
            </a:pPr>
            <a:r>
              <a:rPr sz="4050" b="1">
                <a:solidFill>
                  <a:srgbClr val="4D4D4D"/>
                </a:solidFill>
              </a:rPr>
              <a:t>48 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FA64CB-EF2A-4A3F-8C86-603ADB795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0025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24 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06E3F3-4891-4C96-B4C3-0DC6B859A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705350"/>
            <a:ext cx="352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4D4D4D"/>
                </a:solidFill>
              </a:defRPr>
            </a:pPr>
            <a:r>
              <a:rPr sz="1800" b="1">
                <a:solidFill>
                  <a:srgbClr val="4D4D4D"/>
                </a:solidFill>
              </a:rPr>
              <a:t>Magen-Darm-Erkrankung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DFD4BF-1D99-4E13-A5E9-1060835E4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4705350"/>
            <a:ext cx="352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4D4D4D"/>
                </a:solidFill>
              </a:defRPr>
            </a:pPr>
            <a:r>
              <a:rPr sz="1800" b="1">
                <a:solidFill>
                  <a:srgbClr val="4D4D4D"/>
                </a:solidFill>
              </a:rPr>
              <a:t>Fieber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840D29-6A2D-4BBA-A574-F2EEA9EF8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000250"/>
            <a:ext cx="1714500" cy="24765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E9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D24468-31E8-4405-89FB-88AED2D10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6925" y="2333625"/>
            <a:ext cx="1390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9B055"/>
                </a:solidFill>
              </a:defRPr>
            </a:pPr>
            <a:r>
              <a:rPr sz="1500" b="1">
                <a:solidFill>
                  <a:srgbClr val="19B055"/>
                </a:solidFill>
              </a:rPr>
              <a:t>Medikamente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BF2080-D5E1-49EA-B7ED-64CEC5512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857500"/>
            <a:ext cx="1143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F2D00E-823E-4135-B8B5-5E7D8C1A8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143250"/>
            <a:ext cx="1333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4D4D4D"/>
                </a:solidFill>
              </a:defRPr>
            </a:pPr>
            <a:r>
              <a:rPr sz="1200" b="0">
                <a:solidFill>
                  <a:srgbClr val="4D4D4D"/>
                </a:solidFill>
              </a:rPr>
              <a:t>Nur bei medizinischer Notwendigkeit, ärztlicher Verordnung und schriftlicher Vereinbarung.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38AFAC-00D3-4D2D-804C-498F7F104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429250"/>
            <a:ext cx="7620000" cy="5715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9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4DEED2-DEDB-4E4E-83E1-1AEC093E2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5591175"/>
            <a:ext cx="714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4D4D4D"/>
                </a:solidFill>
              </a:defRPr>
            </a:pPr>
            <a:r>
              <a:rPr sz="1350" b="1">
                <a:solidFill>
                  <a:srgbClr val="4D4D4D"/>
                </a:solidFill>
              </a:rPr>
              <a:t>Eine ärztliche Bescheinigung kann vor der Wiederzulassung verlangt werden.</a:t>
            </a:r>
          </a:p>
        </p:txBody>
      </p:sp>
    </p:spTree>
    <p:extLst>
      <p:ext uri="{BB962C8B-B14F-4D97-AF65-F5344CB8AC3E}">
        <p14:creationId xmlns:p14="http://schemas.microsoft.com/office/powerpoint/2010/main" val="131686668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56E8D298-06C0-46A1-AF28-EC6FF0078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F76439-F4ED-420B-82A4-C7CA5A43F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B055"/>
                </a:solidFill>
              </a:defRPr>
            </a:pPr>
            <a:r>
              <a:rPr sz="975" b="1">
                <a:solidFill>
                  <a:srgbClr val="19B055"/>
                </a:solidFill>
              </a:rPr>
              <a:t>FASSUNG 2026-2028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16A21F-5504-4F0F-8E56-0BCD44289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BDEAF9-9A77-4CF8-AC61-E80FB1DE0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727A76"/>
                </a:solidFill>
              </a:defRPr>
            </a:pPr>
            <a:r>
              <a:rPr sz="825" b="0">
                <a:solidFill>
                  <a:srgbClr val="727A76"/>
                </a:solidFill>
              </a:rPr>
              <a:t>Stadt Möckmühl | Kita- und Krippenordnung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938846-D5B6-4BFB-8ED3-F8801D99E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727A76"/>
                </a:solidFill>
              </a:defRPr>
            </a:pPr>
            <a:r>
              <a:rPr sz="900" b="1">
                <a:solidFill>
                  <a:srgbClr val="727A76"/>
                </a:solidFill>
              </a:rPr>
              <a:t>11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804FCB5-C7E9-43C7-B221-46E2DD415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D4D4D"/>
                </a:solidFill>
              </a:defRPr>
            </a:pPr>
            <a:r>
              <a:rPr sz="2850" b="1">
                <a:solidFill>
                  <a:srgbClr val="4D4D4D"/>
                </a:solidFill>
              </a:rPr>
              <a:t>2026 bleibt der Kern - Beiträge und GT-Modell ändern sich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076480-2416-49BF-A1E6-2FE614798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5048250" cy="3905250"/>
          </a:xfrm>
          <a:prstGeom xmlns:a="http://schemas.openxmlformats.org/drawingml/2006/main" prst="roundRect">
            <a:avLst>
              <a:gd name="adj" fmla="val 4390"/>
            </a:avLst>
          </a:prstGeom>
          <a:solidFill xmlns:a="http://schemas.openxmlformats.org/drawingml/2006/main">
            <a:srgbClr val="E9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FC00BB-7E0F-4907-9DBB-5EE058C31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1930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9B055"/>
                </a:solidFill>
              </a:defRPr>
            </a:pPr>
            <a:r>
              <a:rPr sz="1950" b="1">
                <a:solidFill>
                  <a:srgbClr val="19B055"/>
                </a:solidFill>
              </a:rPr>
              <a:t>Bleibt gleich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B17DC3-DFEC-4AB2-8205-3DD39BE2F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495550"/>
            <a:ext cx="4095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7A1AE5-6B67-4503-9ABA-1AC8CBB50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819400"/>
            <a:ext cx="40957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4D4D4D"/>
                </a:solidFill>
              </a:defRPr>
            </a:pPr>
            <a:r>
              <a:rPr sz="1500" b="0">
                <a:solidFill>
                  <a:srgbClr val="4D4D4D"/>
                </a:solidFill>
              </a:rPr>
              <a:t>• Aufgabe und Bildungsauftrag</a:t>
            </a:r>
          </a:p>
          <a:p xmlns:a="http://schemas.openxmlformats.org/drawingml/2006/main">
            <a:pPr algn="l">
              <a:defRPr sz="1500" b="0">
                <a:solidFill>
                  <a:srgbClr val="4D4D4D"/>
                </a:solidFill>
              </a:defRPr>
            </a:pPr>
            <a:r>
              <a:rPr sz="1500" b="0">
                <a:solidFill>
                  <a:srgbClr val="4D4D4D"/>
                </a:solidFill>
              </a:rPr>
              <a:t>• Aufnahmevoraussetzungen</a:t>
            </a:r>
          </a:p>
          <a:p xmlns:a="http://schemas.openxmlformats.org/drawingml/2006/main">
            <a:pPr algn="l">
              <a:defRPr sz="1500" b="0">
                <a:solidFill>
                  <a:srgbClr val="4D4D4D"/>
                </a:solidFill>
              </a:defRPr>
            </a:pPr>
            <a:r>
              <a:rPr sz="1500" b="0">
                <a:solidFill>
                  <a:srgbClr val="4D4D4D"/>
                </a:solidFill>
              </a:rPr>
              <a:t>• Fristen für Änderungen und Abmeldung</a:t>
            </a:r>
          </a:p>
          <a:p xmlns:a="http://schemas.openxmlformats.org/drawingml/2006/main">
            <a:pPr algn="l">
              <a:defRPr sz="1500" b="0">
                <a:solidFill>
                  <a:srgbClr val="4D4D4D"/>
                </a:solidFill>
              </a:defRPr>
            </a:pPr>
            <a:r>
              <a:rPr sz="1500" b="0">
                <a:solidFill>
                  <a:srgbClr val="4D4D4D"/>
                </a:solidFill>
              </a:rPr>
              <a:t>• Regeln zu Krankheit und Aufsicht</a:t>
            </a:r>
          </a:p>
          <a:p xmlns:a="http://schemas.openxmlformats.org/drawingml/2006/main">
            <a:pPr algn="l">
              <a:defRPr sz="1500" b="0">
                <a:solidFill>
                  <a:srgbClr val="4D4D4D"/>
                </a:solidFill>
              </a:defRPr>
            </a:pPr>
            <a:r>
              <a:rPr sz="1500" b="0">
                <a:solidFill>
                  <a:srgbClr val="4D4D4D"/>
                </a:solidFill>
              </a:rPr>
              <a:t>• Elternbeirat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1732F4-A6DC-4526-8537-25A40F472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1714500"/>
            <a:ext cx="5543550" cy="3905250"/>
          </a:xfrm>
          <a:prstGeom xmlns:a="http://schemas.openxmlformats.org/drawingml/2006/main" prst="roundRect">
            <a:avLst>
              <a:gd name="adj" fmla="val 4390"/>
            </a:avLst>
          </a:prstGeom>
          <a:solidFill xmlns:a="http://schemas.openxmlformats.org/drawingml/2006/main">
            <a:srgbClr val="E8F0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8F9A76-FD06-4394-A3F0-C1D4447D2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201930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64496"/>
                </a:solidFill>
              </a:defRPr>
            </a:pPr>
            <a:r>
              <a:rPr sz="1950" b="1">
                <a:solidFill>
                  <a:srgbClr val="064496"/>
                </a:solidFill>
              </a:rPr>
              <a:t>Ändert sich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23E10C-F7E9-4241-A764-7224F9787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2495550"/>
            <a:ext cx="4591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449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2A581A-1DE8-4ADE-AF93-B20032264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28765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4D4D4D"/>
                </a:solidFill>
              </a:defRPr>
            </a:pPr>
            <a:r>
              <a:rPr sz="1425" b="1">
                <a:solidFill>
                  <a:srgbClr val="4D4D4D"/>
                </a:solidFill>
              </a:rPr>
              <a:t>Ganztag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E611DD-6FE3-4056-92B4-BF77F4FEE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819400"/>
            <a:ext cx="876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727A76"/>
                </a:solidFill>
              </a:defRPr>
            </a:pPr>
            <a:r>
              <a:rPr sz="1875" b="1">
                <a:solidFill>
                  <a:srgbClr val="727A76"/>
                </a:solidFill>
              </a:rPr>
              <a:t>10 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C35AE8-B831-44A6-A8DC-73DCF1843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819400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4D146"/>
                </a:solidFill>
              </a:defRPr>
            </a:pPr>
            <a:r>
              <a:rPr sz="1875" b="1">
                <a:solidFill>
                  <a:srgbClr val="F4D146"/>
                </a:solidFill>
              </a:rPr>
              <a:t>-&gt;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A2CD22-A095-47D5-BB53-3E2B74F06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819400"/>
            <a:ext cx="876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9B055"/>
                </a:solidFill>
              </a:defRPr>
            </a:pPr>
            <a:r>
              <a:rPr sz="1875" b="1">
                <a:solidFill>
                  <a:srgbClr val="19B055"/>
                </a:solidFill>
              </a:rPr>
              <a:t>8 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9BCFC0-9FC5-4819-8972-C098D6D3D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35052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4D4D4D"/>
                </a:solidFill>
              </a:defRPr>
            </a:pPr>
            <a:r>
              <a:rPr sz="1425" b="1">
                <a:solidFill>
                  <a:srgbClr val="4D4D4D"/>
                </a:solidFill>
              </a:rPr>
              <a:t>Beitragsjahre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D4A59B-4D66-48AF-96AC-230F4C96F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50520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4496"/>
                </a:solidFill>
              </a:defRPr>
            </a:pPr>
            <a:r>
              <a:rPr sz="1500" b="1">
                <a:solidFill>
                  <a:srgbClr val="064496"/>
                </a:solidFill>
              </a:rPr>
              <a:t>2026/27 und 2027/28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C656D6-2D72-4731-9CC5-DF11D82C1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41148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4D4D4D"/>
                </a:solidFill>
              </a:defRPr>
            </a:pPr>
            <a:r>
              <a:rPr sz="1425" b="1">
                <a:solidFill>
                  <a:srgbClr val="4D4D4D"/>
                </a:solidFill>
              </a:rPr>
              <a:t>Ruchsener Straße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03BF7D-CAA6-4373-98B8-BEAA0EAF5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411480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64496"/>
                </a:solidFill>
              </a:defRPr>
            </a:pPr>
            <a:r>
              <a:rPr sz="1350" b="1">
                <a:solidFill>
                  <a:srgbClr val="064496"/>
                </a:solidFill>
              </a:rPr>
              <a:t>Hinweis ‚Container‘ entfällt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9641BB-546A-4D5C-ADC7-B9E407897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48387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4D4D4D"/>
                </a:solidFill>
              </a:defRPr>
            </a:pPr>
            <a:r>
              <a:rPr sz="1425" b="1">
                <a:solidFill>
                  <a:srgbClr val="4D4D4D"/>
                </a:solidFill>
              </a:rPr>
              <a:t>Inkrafttreten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08D767-69E3-4F77-95F1-C93058418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483870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9B055"/>
                </a:solidFill>
              </a:defRPr>
            </a:pPr>
            <a:r>
              <a:rPr sz="1500" b="1">
                <a:solidFill>
                  <a:srgbClr val="19B055"/>
                </a:solidFill>
              </a:rPr>
              <a:t>01.09.2026</a:t>
            </a:r>
          </a:p>
        </p:txBody>
      </p:sp>
    </p:spTree>
    <p:extLst>
      <p:ext uri="{BB962C8B-B14F-4D97-AF65-F5344CB8AC3E}">
        <p14:creationId xmlns:p14="http://schemas.microsoft.com/office/powerpoint/2010/main" val="149048451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1453B9F2-22CE-43EA-BB91-C3628CFB9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AC18BC-FF4C-4D54-8F24-4DDBC3999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B055"/>
                </a:solidFill>
              </a:defRPr>
            </a:pPr>
            <a:r>
              <a:rPr sz="975" b="1">
                <a:solidFill>
                  <a:srgbClr val="19B055"/>
                </a:solidFill>
              </a:rPr>
              <a:t>BEITRÄGE 2026-2028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D77E0D-7F72-4AB7-8879-C75BF218B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BD3748-27F1-49B9-8689-D0DE413A7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727A76"/>
                </a:solidFill>
              </a:defRPr>
            </a:pPr>
            <a:r>
              <a:rPr sz="825" b="0">
                <a:solidFill>
                  <a:srgbClr val="727A76"/>
                </a:solidFill>
              </a:rPr>
              <a:t>Stadt Möckmühl | Kita- und Krippenordnung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D04D03-AA62-4851-A0FF-27D044B0F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727A76"/>
                </a:solidFill>
              </a:defRPr>
            </a:pPr>
            <a:r>
              <a:rPr sz="900" b="1">
                <a:solidFill>
                  <a:srgbClr val="727A76"/>
                </a:solidFill>
              </a:rPr>
              <a:t>12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912DA2A-4E0F-40C4-9039-C2E58CCE1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D4D4D"/>
                </a:solidFill>
              </a:defRPr>
            </a:pPr>
            <a:r>
              <a:rPr sz="2850" b="1">
                <a:solidFill>
                  <a:srgbClr val="4D4D4D"/>
                </a:solidFill>
              </a:rPr>
              <a:t>Kindergartenbeiträge 2026/27 und 2027/28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21E924-9A13-4CEC-9943-77DBDC390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71575"/>
            <a:ext cx="1028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727A76"/>
                </a:solidFill>
              </a:defRPr>
            </a:pPr>
            <a:r>
              <a:rPr sz="1425" b="0">
                <a:solidFill>
                  <a:srgbClr val="727A76"/>
                </a:solidFill>
              </a:rPr>
              <a:t>Monatliche Beiträge - 6 Stunden VÖ.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44C8ED-5EA6-4A73-85C9-5AFB983DE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820400" cy="552450"/>
          </a:xfrm>
          <a:prstGeom xmlns:a="http://schemas.openxmlformats.org/drawingml/2006/main" prst="roundRect">
            <a:avLst>
              <a:gd name="adj" fmla="val 24138"/>
            </a:avLst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BD68AE-3464-4F64-9C2B-25BCAAE22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79070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Kinder unter 18 im Haushalt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B54F26-1B34-4E21-918B-5732B0121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1790700"/>
            <a:ext cx="33623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2026/2027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3D1DB9-77A5-4A40-A539-5C0EEBD43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790700"/>
            <a:ext cx="33623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2027/2028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754205-542A-4E98-877B-274A204FE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108204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05E04F-BAB6-4A15-86EB-A498A268C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717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DC7625-B52A-4AC3-94EB-7C9505FFD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3241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012354-0D9D-4D79-82ED-3381E5B65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352675"/>
            <a:ext cx="3257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4D4D4D"/>
                </a:solidFill>
              </a:defRPr>
            </a:pPr>
            <a:r>
              <a:rPr sz="1425" b="1">
                <a:solidFill>
                  <a:srgbClr val="4D4D4D"/>
                </a:solidFill>
              </a:rPr>
              <a:t>1 Kind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FDDD87-9B19-4A8A-8735-01B887E9E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33362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207 €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D085D6-5A0A-425C-A64F-6492C25A2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33362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216 €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6E17F9-D11E-4095-A1AC-60433F389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81300"/>
            <a:ext cx="108204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9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8E840A-2CEA-4E86-9E91-FD960370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6232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0F8C5D-5920-4299-83AC-5F50045F8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146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1A872B-0EBB-4161-AB00-1219EB2D6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943225"/>
            <a:ext cx="3257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D4D4D"/>
                </a:solidFill>
              </a:defRPr>
            </a:pPr>
            <a:r>
              <a:rPr sz="1425" b="0">
                <a:solidFill>
                  <a:srgbClr val="4D4D4D"/>
                </a:solidFill>
              </a:rPr>
              <a:t>2 Kinder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8F5F52-2C43-406B-8747-DDE667A86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92417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161 €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D94021-F86D-481E-A77E-A61D8FCA8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92417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168 €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0F39EA8-9788-4EC5-B3B5-FFE6BCD27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108204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628B778-7388-4837-8A5D-1DFCAA669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528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7496C1C-A350-4214-B447-F484B8E02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052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2C22F59-4EC9-4EB7-80FA-D36D6F9E4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33775"/>
            <a:ext cx="3257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D4D4D"/>
                </a:solidFill>
              </a:defRPr>
            </a:pPr>
            <a:r>
              <a:rPr sz="1425" b="0">
                <a:solidFill>
                  <a:srgbClr val="4D4D4D"/>
                </a:solidFill>
              </a:rPr>
              <a:t>3 Kinder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75F6782-B1E5-43C9-89CC-D69812257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51472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110 €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18BA574-5AF0-412E-95BA-F3B9BD96A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51472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115 €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23D7263-FB6A-4977-92F5-F8D7DA112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62400"/>
            <a:ext cx="108204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9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8887BB2-DE2A-47AF-ADA1-183F429E7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4342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412B311-4FBA-4C06-8EF6-E76ACAE6E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95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1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4D4D4D"/>
                </a:solidFill>
              </a:defRPr>
            </a:pPr>
            <a:r>
              <a:rPr sz="1200" b="1">
                <a:solidFill>
                  <a:srgbClr val="4D4D4D"/>
                </a:solidFill>
              </a:rPr>
              <a:t>4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A54C816-3DDE-45D9-95AD-328E36375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124325"/>
            <a:ext cx="3257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D4D4D"/>
                </a:solidFill>
              </a:defRPr>
            </a:pPr>
            <a:r>
              <a:rPr sz="1425" b="0">
                <a:solidFill>
                  <a:srgbClr val="4D4D4D"/>
                </a:solidFill>
              </a:rPr>
              <a:t>4 und mehr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B2AD8AC-2654-477F-A44F-A92B72D7B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410527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36 €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77D7B8F-8E4E-4894-A19C-D67197E83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10527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38 €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C0059D7-4293-4240-B638-45CB760FD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10820400" cy="1162050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FFF7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96D2394-F090-4F45-9AD4-A104CB527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09587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4D4D4D"/>
                </a:solidFill>
              </a:defRPr>
            </a:pPr>
            <a:r>
              <a:rPr sz="1575" b="1">
                <a:solidFill>
                  <a:srgbClr val="4D4D4D"/>
                </a:solidFill>
              </a:rPr>
              <a:t>Ganztag - 8 Stunden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7766F59-8F19-4B3F-8E63-95B131FC2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381625"/>
            <a:ext cx="333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727A76"/>
                </a:solidFill>
              </a:defRPr>
            </a:pPr>
            <a:r>
              <a:rPr sz="975" b="0">
                <a:solidFill>
                  <a:srgbClr val="727A76"/>
                </a:solidFill>
              </a:rPr>
              <a:t>Reihenfolge: 1 / 2 / 3 / 4+ Kinder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DDE09D2-60E8-48A0-BAD5-EE71DAA75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600700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D4D4D"/>
                </a:solidFill>
              </a:defRPr>
            </a:pPr>
            <a:r>
              <a:rPr sz="1425" b="0">
                <a:solidFill>
                  <a:srgbClr val="4D4D4D"/>
                </a:solidFill>
              </a:rPr>
              <a:t>291 / 245 / 194 / 120 €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A8E3F6B-214F-4D9A-92B6-45A297A73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600700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D4D4D"/>
                </a:solidFill>
              </a:defRPr>
            </a:pPr>
            <a:r>
              <a:rPr sz="1425" b="0">
                <a:solidFill>
                  <a:srgbClr val="4D4D4D"/>
                </a:solidFill>
              </a:rPr>
              <a:t>308 / 260 / 207 / 130 €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4CF4D95-6B28-4408-8CB4-4392C4438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838825"/>
            <a:ext cx="1143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727A76"/>
                </a:solidFill>
              </a:defRPr>
            </a:pPr>
            <a:r>
              <a:rPr sz="825" b="1">
                <a:solidFill>
                  <a:srgbClr val="727A76"/>
                </a:solidFill>
              </a:rPr>
              <a:t>2026/27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11FC6ED-63B1-4F16-B839-65294B479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838825"/>
            <a:ext cx="1143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727A76"/>
                </a:solidFill>
              </a:defRPr>
            </a:pPr>
            <a:r>
              <a:rPr sz="825" b="1">
                <a:solidFill>
                  <a:srgbClr val="727A76"/>
                </a:solidFill>
              </a:rPr>
              <a:t>2027/28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1778FCA-AEB0-49B7-AC8A-EC6EF9F7E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5286375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4D4D4D"/>
                </a:solidFill>
              </a:defRPr>
            </a:pPr>
            <a:r>
              <a:rPr sz="1200" b="1">
                <a:solidFill>
                  <a:srgbClr val="4D4D4D"/>
                </a:solidFill>
              </a:rPr>
              <a:t>Nicht direkt mit 10 h GT vergleichbar</a:t>
            </a:r>
          </a:p>
        </p:txBody>
      </p:sp>
    </p:spTree>
    <p:extLst>
      <p:ext uri="{BB962C8B-B14F-4D97-AF65-F5344CB8AC3E}">
        <p14:creationId xmlns:p14="http://schemas.microsoft.com/office/powerpoint/2010/main" val="118035702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5C2F9562-188E-4CB9-8B06-4D399AB3E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7803E5-BC98-4612-9901-96729D0C9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B055"/>
                </a:solidFill>
              </a:defRPr>
            </a:pPr>
            <a:r>
              <a:rPr sz="975" b="1">
                <a:solidFill>
                  <a:srgbClr val="19B055"/>
                </a:solidFill>
              </a:rPr>
              <a:t>BEITRÄGE 2026-2028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506978-1A45-485B-9E99-3007280B1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184E2D-BF75-4BF8-B8C6-9179852B6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727A76"/>
                </a:solidFill>
              </a:defRPr>
            </a:pPr>
            <a:r>
              <a:rPr sz="825" b="0">
                <a:solidFill>
                  <a:srgbClr val="727A76"/>
                </a:solidFill>
              </a:rPr>
              <a:t>Stadt Möckmühl | Kita- und Krippenordnung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DAA47A-09F2-4B9A-9D6F-B6EDBD8EA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727A76"/>
                </a:solidFill>
              </a:defRPr>
            </a:pPr>
            <a:r>
              <a:rPr sz="900" b="1">
                <a:solidFill>
                  <a:srgbClr val="727A76"/>
                </a:solidFill>
              </a:rPr>
              <a:t>13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3D4D41B-5FCF-4E03-B767-3EB651AC7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D4D4D"/>
                </a:solidFill>
              </a:defRPr>
            </a:pPr>
            <a:r>
              <a:rPr sz="2850" b="1">
                <a:solidFill>
                  <a:srgbClr val="4D4D4D"/>
                </a:solidFill>
              </a:rPr>
              <a:t>Krippenbeiträge 2026/27 und 2027/28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141E03-7CE5-462B-A43C-E022456E2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71575"/>
            <a:ext cx="1028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727A76"/>
                </a:solidFill>
              </a:defRPr>
            </a:pPr>
            <a:r>
              <a:rPr sz="1425" b="0">
                <a:solidFill>
                  <a:srgbClr val="727A76"/>
                </a:solidFill>
              </a:rPr>
              <a:t>Monatliche Beiträge - 6 Stunden VÖ.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5EB1AF-0DB0-4C4A-904F-CB4266857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820400" cy="552450"/>
          </a:xfrm>
          <a:prstGeom xmlns:a="http://schemas.openxmlformats.org/drawingml/2006/main" prst="roundRect">
            <a:avLst>
              <a:gd name="adj" fmla="val 24138"/>
            </a:avLst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E73446-AECE-48CD-AB79-4A0FB2B1D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79070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Kinder unter 18 im Haushalt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219918-C272-44A2-9501-3478616BB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1790700"/>
            <a:ext cx="33623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2026/2027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618BFD-4D70-49A3-91B9-8112AD806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790700"/>
            <a:ext cx="33623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2027/2028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12A652-B6EF-4261-A6D2-6058AA0AB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108204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C64076-C796-4E37-A30A-CC9CB8674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717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448D4D-4E54-436B-B661-5FCE98931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3241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9BD320-D34F-4D3B-A74A-161CFE0D5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352675"/>
            <a:ext cx="3257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4D4D4D"/>
                </a:solidFill>
              </a:defRPr>
            </a:pPr>
            <a:r>
              <a:rPr sz="1425" b="1">
                <a:solidFill>
                  <a:srgbClr val="4D4D4D"/>
                </a:solidFill>
              </a:rPr>
              <a:t>1 Kind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A8318D-E6ED-482B-BF9F-CCF6AF70C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33362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492 €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D7FB4C-8AB7-410D-A48B-FB6A95EC0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33362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512 €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FFA739-F65C-4B38-BBD6-B69AB0D8F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81300"/>
            <a:ext cx="108204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9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5103FF-C922-4967-91BA-0DD1680DD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6232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FE2DDA-C063-4A7F-9279-A6896C7EF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146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115DF9-5A51-4F64-9FCD-270006C02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943225"/>
            <a:ext cx="3257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D4D4D"/>
                </a:solidFill>
              </a:defRPr>
            </a:pPr>
            <a:r>
              <a:rPr sz="1425" b="0">
                <a:solidFill>
                  <a:srgbClr val="4D4D4D"/>
                </a:solidFill>
              </a:rPr>
              <a:t>2 Kinder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DFAEF3-D833-4E20-B0C7-74B7DFCF4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92417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366 €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318C39-9B75-4FDB-948B-C28ECDF99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92417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381 €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F15B0F7-33B7-4EDB-8584-3F8686510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108204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D9C052A-B4AB-4776-A2B3-E9A0E264F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528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277D257-E899-44AC-88F4-309084624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052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A1464E7-6D9E-499D-9E8E-2C356B9B5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33775"/>
            <a:ext cx="3257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D4D4D"/>
                </a:solidFill>
              </a:defRPr>
            </a:pPr>
            <a:r>
              <a:rPr sz="1425" b="0">
                <a:solidFill>
                  <a:srgbClr val="4D4D4D"/>
                </a:solidFill>
              </a:rPr>
              <a:t>3 Kinder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84522F3-ADA0-4B4B-A0DF-B91F30F8E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51472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247 €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ECCA3AA-9C2D-4970-9CA9-7B843F985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51472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257 €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8975229-8405-4FF5-B187-4A20B9C5A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62400"/>
            <a:ext cx="108204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9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388A8E8-4665-4EC9-8116-454BFF565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4342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B719648-34BD-4376-876D-E4459E958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95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1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4D4D4D"/>
                </a:solidFill>
              </a:defRPr>
            </a:pPr>
            <a:r>
              <a:rPr sz="1200" b="1">
                <a:solidFill>
                  <a:srgbClr val="4D4D4D"/>
                </a:solidFill>
              </a:rPr>
              <a:t>4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46C2643-9130-47D6-8F2C-A32F1A0C5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124325"/>
            <a:ext cx="3257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4D4D4D"/>
                </a:solidFill>
              </a:defRPr>
            </a:pPr>
            <a:r>
              <a:rPr sz="1425" b="0">
                <a:solidFill>
                  <a:srgbClr val="4D4D4D"/>
                </a:solidFill>
              </a:rPr>
              <a:t>4 und mehr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F59B9EA-36FF-4029-8436-8AB2A0C43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410527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97 €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5A9536C-8438-44B0-8EE5-FE1107962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105275"/>
            <a:ext cx="33623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101 €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9500E11-4503-45C7-AF67-0B15C4B33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10820400" cy="1162050"/>
          </a:xfrm>
          <a:prstGeom xmlns:a="http://schemas.openxmlformats.org/drawingml/2006/main" prst="roundRect">
            <a:avLst>
              <a:gd name="adj" fmla="val 13115"/>
            </a:avLst>
          </a:prstGeom>
          <a:solidFill xmlns:a="http://schemas.openxmlformats.org/drawingml/2006/main">
            <a:srgbClr val="F7F9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02A1E02-1686-4DFA-B451-2F8D39975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09587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4D4D4D"/>
                </a:solidFill>
              </a:defRPr>
            </a:pPr>
            <a:r>
              <a:rPr sz="1575" b="1">
                <a:solidFill>
                  <a:srgbClr val="4D4D4D"/>
                </a:solidFill>
              </a:rPr>
              <a:t>Zusätzliche Betreuung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E0E77D8-C058-4940-B99F-72ED5F209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095875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D4D4D"/>
                </a:solidFill>
              </a:defRPr>
            </a:pPr>
            <a:r>
              <a:rPr sz="1350" b="1">
                <a:solidFill>
                  <a:srgbClr val="4D4D4D"/>
                </a:solidFill>
              </a:rPr>
              <a:t>1/2 Stunde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EC3120C-6AEA-4B58-9145-77F50EC12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476875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9B055"/>
                </a:solidFill>
              </a:defRPr>
            </a:pPr>
            <a:r>
              <a:rPr sz="1575" b="1">
                <a:solidFill>
                  <a:srgbClr val="19B055"/>
                </a:solidFill>
              </a:rPr>
              <a:t>42 €  -&gt;  44 €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BE0C14F-C7CF-48E2-8B46-2666256A2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5095875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D4D4D"/>
                </a:solidFill>
              </a:defRPr>
            </a:pPr>
            <a:r>
              <a:rPr sz="1350" b="1">
                <a:solidFill>
                  <a:srgbClr val="4D4D4D"/>
                </a:solidFill>
              </a:rPr>
              <a:t>1 Stunde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EF93697-BEBC-4F13-823D-3C4409BB9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5476875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9B055"/>
                </a:solidFill>
              </a:defRPr>
            </a:pPr>
            <a:r>
              <a:rPr sz="1575" b="1">
                <a:solidFill>
                  <a:srgbClr val="19B055"/>
                </a:solidFill>
              </a:rPr>
              <a:t>84 €  -&gt;  88 €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94858A6-66A9-4B5E-ADC7-A29EAD3BE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5219700"/>
            <a:ext cx="1809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4D4D4D"/>
                </a:solidFill>
              </a:defRPr>
            </a:pPr>
            <a:r>
              <a:rPr sz="1275" b="1">
                <a:solidFill>
                  <a:srgbClr val="4D4D4D"/>
                </a:solidFill>
              </a:rPr>
              <a:t>Zahlung im Voraus bis zum 5.</a:t>
            </a:r>
          </a:p>
        </p:txBody>
      </p:sp>
    </p:spTree>
    <p:extLst>
      <p:ext uri="{BB962C8B-B14F-4D97-AF65-F5344CB8AC3E}">
        <p14:creationId xmlns:p14="http://schemas.microsoft.com/office/powerpoint/2010/main" val="67039422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EFEE5B10-D889-4307-9BBC-24A1E4EB3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D1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8B9BC2-301E-4CF1-AD4A-96AB587E1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D146"/>
                </a:solidFill>
              </a:defRPr>
            </a:pPr>
            <a:r>
              <a:rPr sz="975" b="1">
                <a:solidFill>
                  <a:srgbClr val="F4D146"/>
                </a:solidFill>
              </a:rPr>
              <a:t>ZUSATZBETREUUNG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84FB51-9B40-423A-8354-C88535829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52329B-89EE-47FE-893C-D0922C7F2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727A76"/>
                </a:solidFill>
              </a:defRPr>
            </a:pPr>
            <a:r>
              <a:rPr sz="825" b="0">
                <a:solidFill>
                  <a:srgbClr val="727A76"/>
                </a:solidFill>
              </a:rPr>
              <a:t>Stadt Möckmühl | Kita- und Krippenordnung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55B0DA-B4AB-4738-8AEA-7BEDEF82C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727A76"/>
                </a:solidFill>
              </a:defRPr>
            </a:pPr>
            <a:r>
              <a:rPr sz="900" b="1">
                <a:solidFill>
                  <a:srgbClr val="727A76"/>
                </a:solidFill>
              </a:rPr>
              <a:t>14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E070EAB-4C35-4329-9A57-599FCBCCB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D4D4D"/>
                </a:solidFill>
              </a:defRPr>
            </a:pPr>
            <a:r>
              <a:rPr sz="2850" b="1">
                <a:solidFill>
                  <a:srgbClr val="4D4D4D"/>
                </a:solidFill>
              </a:rPr>
              <a:t>Zusatzstunden werden über vier Beitragsjahre neu bepreist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561E02-DF17-4F83-8014-65519B68A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743075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727A76"/>
                </a:solidFill>
              </a:defRPr>
            </a:pPr>
            <a:r>
              <a:rPr sz="1350" b="1">
                <a:solidFill>
                  <a:srgbClr val="727A76"/>
                </a:solidFill>
              </a:rPr>
              <a:t>Beitragsjahr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3EBAB3-E6FB-470D-8DD9-99E96CD01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743075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064496"/>
                </a:solidFill>
              </a:defRPr>
            </a:pPr>
            <a:r>
              <a:rPr sz="1425" b="1">
                <a:solidFill>
                  <a:srgbClr val="064496"/>
                </a:solidFill>
              </a:rPr>
              <a:t>2024/25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34803F-E0B7-4236-9090-589EAE10A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743075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064496"/>
                </a:solidFill>
              </a:defRPr>
            </a:pPr>
            <a:r>
              <a:rPr sz="1425" b="1">
                <a:solidFill>
                  <a:srgbClr val="064496"/>
                </a:solidFill>
              </a:rPr>
              <a:t>2025/26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8D2EFF-F1D4-43A4-A33D-950E0578C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1743075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19B055"/>
                </a:solidFill>
              </a:defRPr>
            </a:pPr>
            <a:r>
              <a:rPr sz="1425" b="1">
                <a:solidFill>
                  <a:srgbClr val="19B055"/>
                </a:solidFill>
              </a:rPr>
              <a:t>2026/27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11AE1C-13B4-40B6-A880-05B475855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743075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19B055"/>
                </a:solidFill>
              </a:defRPr>
            </a:pPr>
            <a:r>
              <a:rPr sz="1425" b="1">
                <a:solidFill>
                  <a:srgbClr val="19B055"/>
                </a:solidFill>
              </a:rPr>
              <a:t>2027/28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E701F3-5670-4C35-91AD-3605C6451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7170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984B43-4436-4148-9B62-8FB5DE9EA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10820400" cy="723900"/>
          </a:xfrm>
          <a:prstGeom xmlns:a="http://schemas.openxmlformats.org/drawingml/2006/main" prst="roundRect">
            <a:avLst>
              <a:gd name="adj" fmla="val 13158"/>
            </a:avLst>
          </a:prstGeom>
          <a:solidFill xmlns:a="http://schemas.openxmlformats.org/drawingml/2006/main">
            <a:srgbClr val="F7F9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B77222-922D-409B-9B34-C51B72FDE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05075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64496"/>
                </a:solidFill>
              </a:defRPr>
            </a:pPr>
            <a:r>
              <a:rPr sz="1275" b="1">
                <a:solidFill>
                  <a:srgbClr val="064496"/>
                </a:solidFill>
              </a:rPr>
              <a:t>Kindergarten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3AFEBE-5BA3-43BB-91D2-DCC6A64AC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62250"/>
            <a:ext cx="209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1/2 Stunde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90673C-9929-4C69-8C02-2567A5A85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514600"/>
            <a:ext cx="104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8F0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F7D337-F193-4381-92E2-D5678E22B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60985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4D4D4D"/>
                </a:solidFill>
              </a:defRPr>
            </a:pPr>
            <a:r>
              <a:rPr sz="1500" b="1">
                <a:solidFill>
                  <a:srgbClr val="4D4D4D"/>
                </a:solidFill>
              </a:rPr>
              <a:t>18 €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2E7BD3-44DF-4A8B-AD39-A8EE79300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514600"/>
            <a:ext cx="104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8F0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AA09D0-D2CF-4D7B-ABA1-776013C15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60985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4D4D4D"/>
                </a:solidFill>
              </a:defRPr>
            </a:pPr>
            <a:r>
              <a:rPr sz="1500" b="1">
                <a:solidFill>
                  <a:srgbClr val="4D4D4D"/>
                </a:solidFill>
              </a:rPr>
              <a:t>20 €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2AB844-BB2D-416E-9EDD-21C7A5A7C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514600"/>
            <a:ext cx="104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9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A68123-A12D-4CB9-9C3A-ABC7F654F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60985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4D4D4D"/>
                </a:solidFill>
              </a:defRPr>
            </a:pPr>
            <a:r>
              <a:rPr sz="1500" b="1">
                <a:solidFill>
                  <a:srgbClr val="4D4D4D"/>
                </a:solidFill>
              </a:rPr>
              <a:t>21 €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57D9B3-696B-4DF3-AE7B-71DDBC0F3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514600"/>
            <a:ext cx="104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9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1E0F36-6DAE-44B3-A866-9A70BD353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60985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4D4D4D"/>
                </a:solidFill>
              </a:defRPr>
            </a:pPr>
            <a:r>
              <a:rPr sz="1500" b="1">
                <a:solidFill>
                  <a:srgbClr val="4D4D4D"/>
                </a:solidFill>
              </a:rPr>
              <a:t>23 €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6BCE60-2913-4800-AB24-A2676E3F0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10820400" cy="723900"/>
          </a:xfrm>
          <a:prstGeom xmlns:a="http://schemas.openxmlformats.org/drawingml/2006/main" prst="roundRect">
            <a:avLst>
              <a:gd name="adj" fmla="val 1315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8016953-9A09-4730-A6B5-1F31A31DE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362325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64496"/>
                </a:solidFill>
              </a:defRPr>
            </a:pPr>
            <a:r>
              <a:rPr sz="1275" b="1">
                <a:solidFill>
                  <a:srgbClr val="064496"/>
                </a:solidFill>
              </a:rPr>
              <a:t>Kindergarten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78EFFAC-2523-4C63-9BF9-F5B074A83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19500"/>
            <a:ext cx="209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1 Stunde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0B1E47E-21EF-481B-B4D2-E4CA9DD1E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371850"/>
            <a:ext cx="104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8F0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589AD8C-8942-4907-A7BE-56A25C682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4671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4D4D4D"/>
                </a:solidFill>
              </a:defRPr>
            </a:pPr>
            <a:r>
              <a:rPr sz="1500" b="1">
                <a:solidFill>
                  <a:srgbClr val="4D4D4D"/>
                </a:solidFill>
              </a:rPr>
              <a:t>31 €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6353C9C-4CB3-4080-B34E-B2C02C039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371850"/>
            <a:ext cx="104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8F0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F5E914F-5A03-4976-8E44-5A138F0AE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4671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4D4D4D"/>
                </a:solidFill>
              </a:defRPr>
            </a:pPr>
            <a:r>
              <a:rPr sz="1500" b="1">
                <a:solidFill>
                  <a:srgbClr val="4D4D4D"/>
                </a:solidFill>
              </a:rPr>
              <a:t>33 €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9C6A9CD-4985-40DA-9498-2A8F7FF5D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371850"/>
            <a:ext cx="104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9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2EACB6B-65B4-4C72-A93C-9F64B1E56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4671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4D4D4D"/>
                </a:solidFill>
              </a:defRPr>
            </a:pPr>
            <a:r>
              <a:rPr sz="1500" b="1">
                <a:solidFill>
                  <a:srgbClr val="4D4D4D"/>
                </a:solidFill>
              </a:rPr>
              <a:t>42 €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1946C56-DC5E-46A7-A5EA-727C3C9B5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371850"/>
            <a:ext cx="104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9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8D1867E-9B7E-4DD3-BD94-A154F34EC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4671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4D4D4D"/>
                </a:solidFill>
              </a:defRPr>
            </a:pPr>
            <a:r>
              <a:rPr sz="1500" b="1">
                <a:solidFill>
                  <a:srgbClr val="4D4D4D"/>
                </a:solidFill>
              </a:rPr>
              <a:t>46 €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3B37E4D-7562-4A63-9A84-E360C2B70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0"/>
            <a:ext cx="10820400" cy="723900"/>
          </a:xfrm>
          <a:prstGeom xmlns:a="http://schemas.openxmlformats.org/drawingml/2006/main" prst="roundRect">
            <a:avLst>
              <a:gd name="adj" fmla="val 13158"/>
            </a:avLst>
          </a:prstGeom>
          <a:solidFill xmlns:a="http://schemas.openxmlformats.org/drawingml/2006/main">
            <a:srgbClr val="F7F9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6351D14-3D2F-4387-A182-C3BB4E1B3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19575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9B055"/>
                </a:solidFill>
              </a:defRPr>
            </a:pPr>
            <a:r>
              <a:rPr sz="1275" b="1">
                <a:solidFill>
                  <a:srgbClr val="19B055"/>
                </a:solidFill>
              </a:rPr>
              <a:t>Krippe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6DBD5F5-EA57-420B-9684-652636AF7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76750"/>
            <a:ext cx="209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1/2 Stunde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B71EA65-813B-4B04-B8B4-800D6E752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229100"/>
            <a:ext cx="104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8F0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0E89165-E481-4764-8EC6-01A14C037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32435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4D4D4D"/>
                </a:solidFill>
              </a:defRPr>
            </a:pPr>
            <a:r>
              <a:rPr sz="1500" b="1">
                <a:solidFill>
                  <a:srgbClr val="4D4D4D"/>
                </a:solidFill>
              </a:rPr>
              <a:t>38 €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6F5F337-549A-4BF1-9820-F553877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229100"/>
            <a:ext cx="104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8F0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A4CEB3B-DDC9-436C-9565-85E202317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32435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4D4D4D"/>
                </a:solidFill>
              </a:defRPr>
            </a:pPr>
            <a:r>
              <a:rPr sz="1500" b="1">
                <a:solidFill>
                  <a:srgbClr val="4D4D4D"/>
                </a:solidFill>
              </a:rPr>
              <a:t>40 €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2669895-5F4D-487C-8CA6-4DB4E5BC1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229100"/>
            <a:ext cx="104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9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7C9EE1A-14EB-47AE-A529-0EB8A452C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32435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4D4D4D"/>
                </a:solidFill>
              </a:defRPr>
            </a:pPr>
            <a:r>
              <a:rPr sz="1500" b="1">
                <a:solidFill>
                  <a:srgbClr val="4D4D4D"/>
                </a:solidFill>
              </a:rPr>
              <a:t>42 €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9F5D7C5-159E-4DB0-A269-27C530F5B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4229100"/>
            <a:ext cx="104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9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4C7B813-3341-4B64-A5A0-3AF1B5FF5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432435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4D4D4D"/>
                </a:solidFill>
              </a:defRPr>
            </a:pPr>
            <a:r>
              <a:rPr sz="1500" b="1">
                <a:solidFill>
                  <a:srgbClr val="4D4D4D"/>
                </a:solidFill>
              </a:rPr>
              <a:t>44 €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617BE5E-4437-4BC1-985E-2A7FB0B33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723900"/>
          </a:xfrm>
          <a:prstGeom xmlns:a="http://schemas.openxmlformats.org/drawingml/2006/main" prst="roundRect">
            <a:avLst>
              <a:gd name="adj" fmla="val 1315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E53C774-62CD-40E3-B70B-BF4237045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76825"/>
            <a:ext cx="142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9B055"/>
                </a:solidFill>
              </a:defRPr>
            </a:pPr>
            <a:r>
              <a:rPr sz="1275" b="1">
                <a:solidFill>
                  <a:srgbClr val="19B055"/>
                </a:solidFill>
              </a:rPr>
              <a:t>Krippe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26139CB-E254-4ECF-846A-E92A07EA7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334000"/>
            <a:ext cx="209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D4D4D"/>
                </a:solidFill>
              </a:defRPr>
            </a:pPr>
            <a:r>
              <a:rPr sz="1275" b="0">
                <a:solidFill>
                  <a:srgbClr val="4D4D4D"/>
                </a:solidFill>
              </a:rPr>
              <a:t>1 Stunde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CF845B2-5027-4EAF-8BDC-432D0E23A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086350"/>
            <a:ext cx="104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8F0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2E622400-6065-4B1B-922C-1CD57847F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1816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4D4D4D"/>
                </a:solidFill>
              </a:defRPr>
            </a:pPr>
            <a:r>
              <a:rPr sz="1500" b="1">
                <a:solidFill>
                  <a:srgbClr val="4D4D4D"/>
                </a:solidFill>
              </a:rPr>
              <a:t>69 €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3E1D8EDF-8272-4740-A6A1-64C144B54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086350"/>
            <a:ext cx="104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8F0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2D8DF667-E391-4BD1-B1A7-8746CA15C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1816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4D4D4D"/>
                </a:solidFill>
              </a:defRPr>
            </a:pPr>
            <a:r>
              <a:rPr sz="1500" b="1">
                <a:solidFill>
                  <a:srgbClr val="4D4D4D"/>
                </a:solidFill>
              </a:rPr>
              <a:t>93 €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274706DB-F618-42EC-94C0-422F338F9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086350"/>
            <a:ext cx="104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9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E2E74EE8-4266-436A-94A3-7A67F77BF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1816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4D4D4D"/>
                </a:solidFill>
              </a:defRPr>
            </a:pPr>
            <a:r>
              <a:rPr sz="1500" b="1">
                <a:solidFill>
                  <a:srgbClr val="4D4D4D"/>
                </a:solidFill>
              </a:rPr>
              <a:t>84 €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131C5CC0-979E-46CB-973E-37F0D49D2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086350"/>
            <a:ext cx="1047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9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154723AF-C8B9-4CF7-84B4-31B166C85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1816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4D4D4D"/>
                </a:solidFill>
              </a:defRPr>
            </a:pPr>
            <a:r>
              <a:rPr sz="1500" b="1">
                <a:solidFill>
                  <a:srgbClr val="4D4D4D"/>
                </a:solidFill>
              </a:rPr>
              <a:t>88 €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644D81B3-6F7D-42E1-B3EC-01B87465D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953125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4D4D4D"/>
                </a:solidFill>
              </a:defRPr>
            </a:pPr>
            <a:r>
              <a:rPr sz="1275" b="1">
                <a:solidFill>
                  <a:srgbClr val="4D4D4D"/>
                </a:solidFill>
              </a:rPr>
              <a:t>Auffällig: Die Krippen-Zusatzstunde sinkt 2026/27 gegenüber 2025/26 nominal von 93 € auf 84 €.</a:t>
            </a:r>
          </a:p>
        </p:txBody>
      </p:sp>
    </p:spTree>
    <p:extLst>
      <p:ext uri="{BB962C8B-B14F-4D97-AF65-F5344CB8AC3E}">
        <p14:creationId xmlns:p14="http://schemas.microsoft.com/office/powerpoint/2010/main" val="100021880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B20BFDAB-CA3D-441B-828D-FB3265313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0AA286-E9C1-4D9C-9EBF-5078D62A8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685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9B055"/>
                </a:solidFill>
              </a:defRPr>
            </a:pPr>
            <a:r>
              <a:rPr sz="975" b="1">
                <a:solidFill>
                  <a:srgbClr val="19B055"/>
                </a:solidFill>
              </a:rPr>
              <a:t>KURZFASSUNG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89EF87-894D-45DC-B56F-05D154908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0E7769-73AB-4425-86BD-A5C289FF2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53200"/>
            <a:ext cx="742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727A76"/>
                </a:solidFill>
              </a:defRPr>
            </a:pPr>
            <a:r>
              <a:rPr sz="825" b="0">
                <a:solidFill>
                  <a:srgbClr val="727A76"/>
                </a:solidFill>
              </a:rPr>
              <a:t>Stadt Möckmühl | Kita- und Krippenordnung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2E002B-0354-4DAE-8414-8B42960B1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3415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727A76"/>
                </a:solidFill>
              </a:defRPr>
            </a:pPr>
            <a:r>
              <a:rPr sz="900" b="1">
                <a:solidFill>
                  <a:srgbClr val="727A76"/>
                </a:solidFill>
              </a:rPr>
              <a:t>15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4B40B00-A598-4705-A2FE-499D6678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4D4D4D"/>
                </a:solidFill>
              </a:defRPr>
            </a:pPr>
            <a:r>
              <a:rPr sz="2850" b="1">
                <a:solidFill>
                  <a:srgbClr val="4D4D4D"/>
                </a:solidFill>
              </a:rPr>
              <a:t>Das Wichtigste für Eltern auf einer Seite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073A3A-9D65-4317-9752-378334A30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6954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FDED20-9B5E-4D83-86CC-FDC7FF0DB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71450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4D4D4D"/>
                </a:solidFill>
              </a:defRPr>
            </a:pPr>
            <a:r>
              <a:rPr sz="1575" b="1">
                <a:solidFill>
                  <a:srgbClr val="4D4D4D"/>
                </a:solidFill>
              </a:rPr>
              <a:t>Vor Aufnahme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AC9750-F198-447A-9167-26B99AA76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714500"/>
            <a:ext cx="695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D4D4D"/>
                </a:solidFill>
              </a:defRPr>
            </a:pPr>
            <a:r>
              <a:rPr sz="1350" b="0">
                <a:solidFill>
                  <a:srgbClr val="4D4D4D"/>
                </a:solidFill>
              </a:rPr>
              <a:t>Unterlagen, ärztliche Bescheinigung, Impfberatung und Masernnachweis vollständig einreichen.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276790-D010-4A88-AE84-146E12345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438400"/>
            <a:ext cx="9239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EB69C1-D6BA-403F-9A33-417342C7F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6479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3E5954-F838-4E71-B581-19EED665C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66700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4D4D4D"/>
                </a:solidFill>
              </a:defRPr>
            </a:pPr>
            <a:r>
              <a:rPr sz="1575" b="1">
                <a:solidFill>
                  <a:srgbClr val="4D4D4D"/>
                </a:solidFill>
              </a:rPr>
              <a:t>Im Alltag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860062-C244-4027-9BDF-9E52F2A57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667000"/>
            <a:ext cx="695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D4D4D"/>
                </a:solidFill>
              </a:defRPr>
            </a:pPr>
            <a:r>
              <a:rPr sz="1350" b="0">
                <a:solidFill>
                  <a:srgbClr val="4D4D4D"/>
                </a:solidFill>
              </a:rPr>
              <a:t>Regelmäßig besuchen, längere Abwesenheit melden und Bring-/Abholzeiten einhalten.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F32D9F-D714-4C93-B272-016E9142D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390900"/>
            <a:ext cx="9239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867B16-F18E-4A7A-9D31-0CFE8CFC1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6004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9B05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109BFA-6B8A-4E5F-A3AA-7CE277B6F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1950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4D4D4D"/>
                </a:solidFill>
              </a:defRPr>
            </a:pPr>
            <a:r>
              <a:rPr sz="1575" b="1">
                <a:solidFill>
                  <a:srgbClr val="4D4D4D"/>
                </a:solidFill>
              </a:rPr>
              <a:t>Bei Änderungen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0D224E-2015-4A63-B768-8AC5CF285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619500"/>
            <a:ext cx="695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D4D4D"/>
                </a:solidFill>
              </a:defRPr>
            </a:pPr>
            <a:r>
              <a:rPr sz="1350" b="0">
                <a:solidFill>
                  <a:srgbClr val="4D4D4D"/>
                </a:solidFill>
              </a:rPr>
              <a:t>Vier Wochen zum Monatsende schriftlich einplanen.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EB7AC4-9FB8-413C-BFCD-6A1011C2B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43400"/>
            <a:ext cx="9239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26E497-ED92-4DF2-8DC3-4DAE210EE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5529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1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D4D4D"/>
                </a:solidFill>
              </a:defRPr>
            </a:pPr>
            <a:r>
              <a:rPr sz="1650" b="1">
                <a:solidFill>
                  <a:srgbClr val="4D4D4D"/>
                </a:solidFill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AB153C-E3F8-4177-A863-9E90858B1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572000"/>
            <a:ext cx="2190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4D4D4D"/>
                </a:solidFill>
              </a:defRPr>
            </a:pPr>
            <a:r>
              <a:rPr sz="1575" b="1">
                <a:solidFill>
                  <a:srgbClr val="4D4D4D"/>
                </a:solidFill>
              </a:rPr>
              <a:t>Bei Krankheit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E900A4-F384-4C6C-8781-55BE796D4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572000"/>
            <a:ext cx="695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D4D4D"/>
                </a:solidFill>
              </a:defRPr>
            </a:pPr>
            <a:r>
              <a:rPr sz="1350" b="0">
                <a:solidFill>
                  <a:srgbClr val="4D4D4D"/>
                </a:solidFill>
              </a:rPr>
              <a:t>Kind zu Hause lassen, Einrichtung informieren und 24-/48-Stunden-Regeln beachten.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AB06F3-EE25-4536-8B55-7052A6509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609600"/>
          </a:xfrm>
          <a:prstGeom xmlns:a="http://schemas.openxmlformats.org/drawingml/2006/main" prst="roundRect">
            <a:avLst>
              <a:gd name="adj" fmla="val 23438"/>
            </a:avLst>
          </a:prstGeom>
          <a:solidFill xmlns:a="http://schemas.openxmlformats.org/drawingml/2006/main">
            <a:srgbClr val="FFF7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39D1761-A910-46B7-AFBD-4B06F843A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1025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4D4D4D"/>
                </a:solidFill>
              </a:defRPr>
            </a:pPr>
            <a:r>
              <a:rPr sz="1275" b="1">
                <a:solidFill>
                  <a:srgbClr val="4D4D4D"/>
                </a:solidFill>
              </a:rPr>
              <a:t>Diese Präsentation ist eine visuelle Zusammenfassung. Für verbindliche Details gilt immer die jeweilige Originalordnung.</a:t>
            </a:r>
          </a:p>
        </p:txBody>
      </p:sp>
    </p:spTree>
    <p:extLst>
      <p:ext uri="{BB962C8B-B14F-4D97-AF65-F5344CB8AC3E}">
        <p14:creationId xmlns:p14="http://schemas.microsoft.com/office/powerpoint/2010/main" val="15671829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2026-08-03T10:05:19.1310000Z</dcterms:created>
  <dcterms:modified xsi:type="dcterms:W3CDTF">2026-08-03T10:05:19.1310000Z</dcterms:modified>
</coreProperties>
</file>